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9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9" r:id="rId13"/>
    <p:sldId id="268" r:id="rId14"/>
    <p:sldId id="264" r:id="rId15"/>
    <p:sldId id="265" r:id="rId16"/>
    <p:sldId id="266" r:id="rId17"/>
    <p:sldId id="267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x="9144000" cy="6858000" type="screen4x3"/>
  <p:notesSz cx="6858000" cy="9077325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663300"/>
    <a:srgbClr val="FF66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1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421" cy="455726"/>
          </a:xfrm>
          <a:prstGeom prst="rect">
            <a:avLst/>
          </a:prstGeom>
        </p:spPr>
        <p:txBody>
          <a:bodyPr vert="horz" lIns="89355" tIns="44678" rIns="89355" bIns="446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1"/>
            <a:ext cx="2972421" cy="455726"/>
          </a:xfrm>
          <a:prstGeom prst="rect">
            <a:avLst/>
          </a:prstGeom>
        </p:spPr>
        <p:txBody>
          <a:bodyPr vert="horz" lIns="89355" tIns="44678" rIns="89355" bIns="44678" rtlCol="0"/>
          <a:lstStyle>
            <a:lvl1pPr algn="r">
              <a:defRPr sz="1200"/>
            </a:lvl1pPr>
          </a:lstStyle>
          <a:p>
            <a:fld id="{2E86EC9D-3292-47BE-AF26-8798D0AA0236}" type="datetimeFigureOut">
              <a:rPr lang="en-US" smtClean="0"/>
              <a:t>12/6/2013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621599"/>
            <a:ext cx="2972421" cy="455726"/>
          </a:xfrm>
          <a:prstGeom prst="rect">
            <a:avLst/>
          </a:prstGeom>
        </p:spPr>
        <p:txBody>
          <a:bodyPr vert="horz" lIns="89355" tIns="44678" rIns="89355" bIns="446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621599"/>
            <a:ext cx="2972421" cy="455726"/>
          </a:xfrm>
          <a:prstGeom prst="rect">
            <a:avLst/>
          </a:prstGeom>
        </p:spPr>
        <p:txBody>
          <a:bodyPr vert="horz" lIns="89355" tIns="44678" rIns="89355" bIns="44678" rtlCol="0" anchor="b"/>
          <a:lstStyle>
            <a:lvl1pPr algn="r">
              <a:defRPr sz="1200"/>
            </a:lvl1pPr>
          </a:lstStyle>
          <a:p>
            <a:fld id="{69D183C7-9101-4138-9988-E1D8E0D32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70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D31E-06EC-4ACB-BD92-E02431FB1602}" type="datetimeFigureOut">
              <a:rPr lang="en-US" smtClean="0"/>
              <a:t>12/6/2013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A389-19D8-4A22-B6A6-185BC78C8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53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D31E-06EC-4ACB-BD92-E02431FB1602}" type="datetimeFigureOut">
              <a:rPr lang="en-US" smtClean="0"/>
              <a:t>12/6/2013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A389-19D8-4A22-B6A6-185BC78C8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931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D31E-06EC-4ACB-BD92-E02431FB1602}" type="datetimeFigureOut">
              <a:rPr lang="en-US" smtClean="0"/>
              <a:t>12/6/2013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A389-19D8-4A22-B6A6-185BC78C8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31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D31E-06EC-4ACB-BD92-E02431FB1602}" type="datetimeFigureOut">
              <a:rPr lang="en-US" smtClean="0"/>
              <a:t>12/6/2013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A389-19D8-4A22-B6A6-185BC78C8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41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D31E-06EC-4ACB-BD92-E02431FB1602}" type="datetimeFigureOut">
              <a:rPr lang="en-US" smtClean="0"/>
              <a:t>12/6/2013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A389-19D8-4A22-B6A6-185BC78C8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319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D31E-06EC-4ACB-BD92-E02431FB1602}" type="datetimeFigureOut">
              <a:rPr lang="en-US" smtClean="0"/>
              <a:t>12/6/2013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A389-19D8-4A22-B6A6-185BC78C8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87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D31E-06EC-4ACB-BD92-E02431FB1602}" type="datetimeFigureOut">
              <a:rPr lang="en-US" smtClean="0"/>
              <a:t>12/6/2013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A389-19D8-4A22-B6A6-185BC78C8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09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D31E-06EC-4ACB-BD92-E02431FB1602}" type="datetimeFigureOut">
              <a:rPr lang="en-US" smtClean="0"/>
              <a:t>12/6/2013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A389-19D8-4A22-B6A6-185BC78C8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7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D31E-06EC-4ACB-BD92-E02431FB1602}" type="datetimeFigureOut">
              <a:rPr lang="en-US" smtClean="0"/>
              <a:t>12/6/2013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A389-19D8-4A22-B6A6-185BC78C8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280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D31E-06EC-4ACB-BD92-E02431FB1602}" type="datetimeFigureOut">
              <a:rPr lang="en-US" smtClean="0"/>
              <a:t>12/6/2013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A389-19D8-4A22-B6A6-185BC78C8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68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D31E-06EC-4ACB-BD92-E02431FB1602}" type="datetimeFigureOut">
              <a:rPr lang="en-US" smtClean="0"/>
              <a:t>12/6/2013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A389-19D8-4A22-B6A6-185BC78C8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0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2D31E-06EC-4ACB-BD92-E02431FB1602}" type="datetimeFigureOut">
              <a:rPr lang="en-US" smtClean="0"/>
              <a:t>12/6/2013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2A389-19D8-4A22-B6A6-185BC78C8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6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 to Cell Structures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305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b="1" dirty="0" smtClean="0">
                <a:latin typeface="Comic Sans MS" pitchFamily="66" charset="0"/>
              </a:rPr>
              <a:t>Vacuoles or Vesicles</a:t>
            </a:r>
            <a:endParaRPr lang="en-US" sz="4100" b="1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Vacuoles or vesicles </a:t>
            </a:r>
            <a:r>
              <a:rPr lang="en-US" dirty="0" smtClean="0"/>
              <a:t>are rounded containers in the cytoplasm of the cell.  They are smaller than the nucleus.</a:t>
            </a:r>
          </a:p>
          <a:p>
            <a:r>
              <a:rPr lang="en-US" dirty="0" smtClean="0"/>
              <a:t>Draw and label </a:t>
            </a:r>
            <a:r>
              <a:rPr lang="en-US" sz="4100" b="1" dirty="0">
                <a:latin typeface="Comic Sans MS" pitchFamily="66" charset="0"/>
                <a:ea typeface="+mj-ea"/>
                <a:cs typeface="+mj-cs"/>
              </a:rPr>
              <a:t>3 </a:t>
            </a:r>
            <a:r>
              <a:rPr lang="en-US" sz="4100" b="1" dirty="0" smtClean="0">
                <a:latin typeface="Comic Sans MS" pitchFamily="66" charset="0"/>
                <a:ea typeface="+mj-ea"/>
                <a:cs typeface="+mj-cs"/>
              </a:rPr>
              <a:t>vacuoles/vesicles </a:t>
            </a:r>
            <a:r>
              <a:rPr lang="en-US" dirty="0" smtClean="0"/>
              <a:t>in the animal cell.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9847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mic Sans MS" pitchFamily="66" charset="0"/>
              </a:rPr>
              <a:t>Endoplasmic Reticulum </a:t>
            </a:r>
            <a:r>
              <a:rPr lang="en-US" dirty="0" smtClean="0"/>
              <a:t>(E.R.)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endoplasmic reticulum appears as folded channels (passageways) in the cytoplasm.</a:t>
            </a:r>
          </a:p>
          <a:p>
            <a:r>
              <a:rPr lang="en-US" dirty="0" smtClean="0"/>
              <a:t>Draw and label 2 different </a:t>
            </a:r>
            <a:r>
              <a:rPr lang="en-US" sz="4400" b="1" dirty="0">
                <a:latin typeface="Comic Sans MS" pitchFamily="66" charset="0"/>
                <a:ea typeface="+mj-ea"/>
                <a:cs typeface="+mj-cs"/>
              </a:rPr>
              <a:t>E.R.’s </a:t>
            </a:r>
            <a:r>
              <a:rPr lang="en-US" dirty="0" smtClean="0"/>
              <a:t>in both cells.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15139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mic Sans MS" pitchFamily="66" charset="0"/>
              </a:rPr>
              <a:t>Ribosomes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Ribosomes as small dots that can be found in the cytoplasm of the cell.  They can also be found attached to one type of E.R.</a:t>
            </a:r>
          </a:p>
          <a:p>
            <a:r>
              <a:rPr lang="en-US" dirty="0" smtClean="0"/>
              <a:t>Ribosomes are the smallest structure in the cytoplasm of the cell.</a:t>
            </a:r>
          </a:p>
          <a:p>
            <a:r>
              <a:rPr lang="en-US" dirty="0" smtClean="0"/>
              <a:t>Draw and label at least </a:t>
            </a:r>
            <a:r>
              <a:rPr lang="en-US" sz="4400" b="1" dirty="0">
                <a:latin typeface="Comic Sans MS" pitchFamily="66" charset="0"/>
                <a:ea typeface="+mj-ea"/>
                <a:cs typeface="+mj-cs"/>
              </a:rPr>
              <a:t>10 ribosomes </a:t>
            </a:r>
            <a:r>
              <a:rPr lang="en-US" dirty="0" smtClean="0"/>
              <a:t>in the </a:t>
            </a:r>
            <a:r>
              <a:rPr lang="en-US" dirty="0" smtClean="0"/>
              <a:t>cytoplasm of both cells.</a:t>
            </a:r>
          </a:p>
          <a:p>
            <a:r>
              <a:rPr lang="en-US" dirty="0" smtClean="0"/>
              <a:t>Draw and label </a:t>
            </a:r>
            <a:r>
              <a:rPr lang="en-US" dirty="0" smtClean="0"/>
              <a:t> </a:t>
            </a:r>
            <a:r>
              <a:rPr lang="en-US" sz="4400" b="1" dirty="0" smtClean="0">
                <a:latin typeface="Comic Sans MS" panose="030F0702030302020204" pitchFamily="66" charset="0"/>
              </a:rPr>
              <a:t>10 r</a:t>
            </a:r>
            <a:r>
              <a:rPr lang="en-US" sz="4400" b="1" dirty="0" smtClean="0">
                <a:latin typeface="Comic Sans MS" pitchFamily="66" charset="0"/>
                <a:ea typeface="+mj-ea"/>
                <a:cs typeface="+mj-cs"/>
              </a:rPr>
              <a:t>ibosomes </a:t>
            </a:r>
            <a:r>
              <a:rPr lang="en-US" sz="4400" b="1" dirty="0">
                <a:latin typeface="Comic Sans MS" pitchFamily="66" charset="0"/>
                <a:ea typeface="+mj-ea"/>
                <a:cs typeface="+mj-cs"/>
              </a:rPr>
              <a:t>on one E.R. </a:t>
            </a:r>
            <a:r>
              <a:rPr lang="en-US" dirty="0" smtClean="0"/>
              <a:t>in both cells.  Label this E.R. as the </a:t>
            </a:r>
            <a:r>
              <a:rPr lang="en-US" sz="4400" b="1" dirty="0">
                <a:latin typeface="Comic Sans MS" pitchFamily="66" charset="0"/>
                <a:ea typeface="+mj-ea"/>
                <a:cs typeface="+mj-cs"/>
              </a:rPr>
              <a:t>ROUGH E.R</a:t>
            </a:r>
            <a:r>
              <a:rPr lang="en-US" sz="4400" b="1" dirty="0" smtClean="0">
                <a:latin typeface="Comic Sans MS" pitchFamily="66" charset="0"/>
                <a:ea typeface="+mj-ea"/>
                <a:cs typeface="+mj-cs"/>
              </a:rPr>
              <a:t>.</a:t>
            </a:r>
          </a:p>
          <a:p>
            <a:r>
              <a:rPr lang="en-US" dirty="0" smtClean="0">
                <a:ea typeface="+mj-ea"/>
                <a:cs typeface="+mj-cs"/>
              </a:rPr>
              <a:t>Label the other </a:t>
            </a:r>
            <a:r>
              <a:rPr lang="en-US" sz="4400" b="1" dirty="0" smtClean="0">
                <a:latin typeface="Comic Sans MS" pitchFamily="66" charset="0"/>
                <a:ea typeface="+mj-ea"/>
                <a:cs typeface="+mj-cs"/>
              </a:rPr>
              <a:t>ER </a:t>
            </a:r>
            <a:r>
              <a:rPr lang="en-US" dirty="0" smtClean="0">
                <a:ea typeface="+mj-ea"/>
                <a:cs typeface="+mj-cs"/>
              </a:rPr>
              <a:t>as the </a:t>
            </a:r>
            <a:r>
              <a:rPr lang="en-US" sz="4400" b="1" dirty="0" smtClean="0">
                <a:latin typeface="Comic Sans MS" pitchFamily="66" charset="0"/>
                <a:ea typeface="+mj-ea"/>
                <a:cs typeface="+mj-cs"/>
              </a:rPr>
              <a:t>smooth ER </a:t>
            </a:r>
            <a:r>
              <a:rPr lang="en-US" dirty="0" smtClean="0">
                <a:ea typeface="+mj-ea"/>
                <a:cs typeface="+mj-cs"/>
              </a:rPr>
              <a:t>in both cells.</a:t>
            </a:r>
            <a:endParaRPr lang="en-US" dirty="0">
              <a:ea typeface="+mj-ea"/>
              <a:cs typeface="+mj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8312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100" b="1" dirty="0">
                <a:latin typeface="Comic Sans MS" pitchFamily="66" charset="0"/>
              </a:rPr>
              <a:t>Golgi Apparatus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(Body, Complex)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Golgi apparatus resembles a stack of pancakes with tiny drops of syrup beside it in the cytoplasm of the cell.</a:t>
            </a:r>
          </a:p>
          <a:p>
            <a:r>
              <a:rPr lang="en-US" dirty="0" smtClean="0"/>
              <a:t>Draw and label a </a:t>
            </a:r>
            <a:r>
              <a:rPr lang="en-US" sz="4100" b="1" dirty="0">
                <a:latin typeface="Comic Sans MS" pitchFamily="66" charset="0"/>
                <a:ea typeface="+mj-ea"/>
                <a:cs typeface="+mj-cs"/>
              </a:rPr>
              <a:t>Golgi</a:t>
            </a:r>
            <a:r>
              <a:rPr lang="en-US" dirty="0" smtClean="0"/>
              <a:t> apparatus </a:t>
            </a:r>
            <a:r>
              <a:rPr lang="en-US" dirty="0" err="1" smtClean="0"/>
              <a:t>inboth</a:t>
            </a:r>
            <a:r>
              <a:rPr lang="en-US" dirty="0" smtClean="0"/>
              <a:t> </a:t>
            </a:r>
            <a:r>
              <a:rPr lang="en-US" dirty="0" smtClean="0"/>
              <a:t>cells.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5412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b="1" dirty="0">
                <a:latin typeface="Comic Sans MS" pitchFamily="66" charset="0"/>
              </a:rPr>
              <a:t>Mitochondrion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mitochondrion looks like a grain of rice with a wavy pattern on the surface found in the cytoplasm of the cell.</a:t>
            </a:r>
          </a:p>
          <a:p>
            <a:r>
              <a:rPr lang="en-US" dirty="0" smtClean="0"/>
              <a:t>Draw and label </a:t>
            </a:r>
            <a:r>
              <a:rPr lang="en-US" sz="4100" b="1" dirty="0">
                <a:latin typeface="Comic Sans MS" pitchFamily="66" charset="0"/>
                <a:ea typeface="+mj-ea"/>
                <a:cs typeface="+mj-cs"/>
              </a:rPr>
              <a:t>5 mitochondria </a:t>
            </a:r>
            <a:r>
              <a:rPr lang="en-US" dirty="0" smtClean="0"/>
              <a:t>in both cells.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3183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b="1" dirty="0">
                <a:latin typeface="Comic Sans MS" pitchFamily="66" charset="0"/>
              </a:rPr>
              <a:t>Lysosome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lysosome is a small, rounded, darkened structure in the cytoplasm of a cell.  They are smaller that the nucleus and the vacuoles.</a:t>
            </a:r>
          </a:p>
          <a:p>
            <a:r>
              <a:rPr lang="en-US" dirty="0" smtClean="0"/>
              <a:t>Draw and label </a:t>
            </a:r>
            <a:r>
              <a:rPr lang="en-US" sz="4100" b="1" dirty="0">
                <a:latin typeface="Comic Sans MS" pitchFamily="66" charset="0"/>
                <a:ea typeface="+mj-ea"/>
                <a:cs typeface="+mj-cs"/>
              </a:rPr>
              <a:t>2 lysosomes </a:t>
            </a:r>
            <a:r>
              <a:rPr lang="en-US" dirty="0" smtClean="0"/>
              <a:t>in </a:t>
            </a:r>
            <a:r>
              <a:rPr lang="en-US" dirty="0" smtClean="0"/>
              <a:t>the animal cell only.</a:t>
            </a:r>
            <a:endParaRPr lang="en-US" dirty="0" smtClean="0"/>
          </a:p>
          <a:p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3231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b="1" dirty="0">
                <a:latin typeface="Comic Sans MS" pitchFamily="66" charset="0"/>
              </a:rPr>
              <a:t>Centrioles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Centrioles are small groupings of tiny protein </a:t>
            </a:r>
            <a:r>
              <a:rPr lang="en-US" dirty="0" smtClean="0"/>
              <a:t>tubules, arranged like a sunshine, found </a:t>
            </a:r>
            <a:r>
              <a:rPr lang="en-US" dirty="0" smtClean="0"/>
              <a:t>in the cytoplasm of animal cells.</a:t>
            </a:r>
          </a:p>
          <a:p>
            <a:r>
              <a:rPr lang="en-US" dirty="0" smtClean="0"/>
              <a:t>Draw and label </a:t>
            </a:r>
            <a:r>
              <a:rPr lang="en-US" dirty="0" smtClean="0"/>
              <a:t> </a:t>
            </a:r>
            <a:r>
              <a:rPr lang="en-US" b="1" dirty="0" smtClean="0">
                <a:latin typeface="Comic Sans MS" panose="030F0702030302020204" pitchFamily="66" charset="0"/>
              </a:rPr>
              <a:t>2</a:t>
            </a:r>
            <a:r>
              <a:rPr lang="en-US" dirty="0" smtClean="0"/>
              <a:t> </a:t>
            </a:r>
            <a:r>
              <a:rPr lang="en-US" sz="4100" b="1" dirty="0" smtClean="0">
                <a:latin typeface="Comic Sans MS" pitchFamily="66" charset="0"/>
                <a:ea typeface="+mj-ea"/>
                <a:cs typeface="+mj-cs"/>
              </a:rPr>
              <a:t>centrioles </a:t>
            </a:r>
            <a:r>
              <a:rPr lang="en-US" sz="4100" b="1" dirty="0">
                <a:latin typeface="Comic Sans MS" pitchFamily="66" charset="0"/>
                <a:ea typeface="+mj-ea"/>
                <a:cs typeface="+mj-cs"/>
              </a:rPr>
              <a:t>in the animal cell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766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b="1" dirty="0">
                <a:latin typeface="Comic Sans MS" pitchFamily="66" charset="0"/>
              </a:rPr>
              <a:t>Chloroplast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chloroplast is a football shaped structure in the cytoplasm of plant cells.  It is smaller than the nucleus and central vacuole, but larger than the lysosomes.</a:t>
            </a:r>
          </a:p>
          <a:p>
            <a:r>
              <a:rPr lang="en-US" dirty="0" smtClean="0"/>
              <a:t>Draw and label </a:t>
            </a:r>
            <a:r>
              <a:rPr lang="en-US" sz="4100" b="1" dirty="0">
                <a:latin typeface="Comic Sans MS" pitchFamily="66" charset="0"/>
                <a:ea typeface="+mj-ea"/>
                <a:cs typeface="+mj-cs"/>
              </a:rPr>
              <a:t>5 chloroplasts in the plant cell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987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Color both cells as instructed below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638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* </a:t>
            </a:r>
            <a:r>
              <a:rPr lang="en-US" b="1" dirty="0"/>
              <a:t>Chloroplasts</a:t>
            </a:r>
            <a:r>
              <a:rPr lang="en-US" dirty="0"/>
              <a:t> = </a:t>
            </a:r>
            <a:r>
              <a:rPr lang="en-US" b="1" dirty="0">
                <a:solidFill>
                  <a:srgbClr val="00FF00"/>
                </a:solidFill>
              </a:rPr>
              <a:t>light green</a:t>
            </a:r>
          </a:p>
          <a:p>
            <a:pPr marL="0" indent="0">
              <a:buNone/>
            </a:pPr>
            <a:r>
              <a:rPr lang="en-US" b="1" dirty="0"/>
              <a:t>* Nucleus = </a:t>
            </a:r>
            <a:r>
              <a:rPr lang="en-US" b="1" dirty="0" smtClean="0">
                <a:solidFill>
                  <a:srgbClr val="FFC000"/>
                </a:solidFill>
              </a:rPr>
              <a:t>yellow</a:t>
            </a:r>
          </a:p>
          <a:p>
            <a:pPr marL="0" indent="0">
              <a:buNone/>
            </a:pPr>
            <a:r>
              <a:rPr lang="en-US" b="1" dirty="0" smtClean="0"/>
              <a:t>*</a:t>
            </a:r>
            <a:r>
              <a:rPr lang="en-US" b="1" dirty="0"/>
              <a:t>Nucleolus</a:t>
            </a:r>
            <a:r>
              <a:rPr lang="en-US" b="1" dirty="0" smtClean="0"/>
              <a:t> = </a:t>
            </a:r>
            <a:r>
              <a:rPr lang="en-US" b="1" dirty="0" smtClean="0">
                <a:solidFill>
                  <a:srgbClr val="FF6600"/>
                </a:solidFill>
              </a:rPr>
              <a:t>orange</a:t>
            </a:r>
            <a:endParaRPr lang="en-US" b="1" dirty="0">
              <a:solidFill>
                <a:srgbClr val="FF6600"/>
              </a:solidFill>
            </a:endParaRPr>
          </a:p>
          <a:p>
            <a:pPr marL="0" indent="0">
              <a:buNone/>
            </a:pPr>
            <a:r>
              <a:rPr lang="en-US" b="1" dirty="0"/>
              <a:t>* Mitochondria = </a:t>
            </a:r>
            <a:r>
              <a:rPr lang="en-US" b="1" dirty="0" smtClean="0">
                <a:solidFill>
                  <a:srgbClr val="7030A0"/>
                </a:solidFill>
              </a:rPr>
              <a:t>purple</a:t>
            </a:r>
            <a:endParaRPr lang="en-US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b="1" dirty="0"/>
              <a:t>* Endoplasmic Reticulum = </a:t>
            </a:r>
            <a:r>
              <a:rPr lang="en-US" b="1" dirty="0" smtClean="0">
                <a:solidFill>
                  <a:srgbClr val="CC6600"/>
                </a:solidFill>
              </a:rPr>
              <a:t>light brown/tan</a:t>
            </a:r>
            <a:endParaRPr lang="en-US" b="1" dirty="0">
              <a:solidFill>
                <a:srgbClr val="CC6600"/>
              </a:solidFill>
            </a:endParaRPr>
          </a:p>
          <a:p>
            <a:pPr marL="0" indent="0">
              <a:buNone/>
            </a:pPr>
            <a:r>
              <a:rPr lang="en-US" dirty="0"/>
              <a:t>* </a:t>
            </a:r>
            <a:r>
              <a:rPr lang="en-US" b="1" dirty="0"/>
              <a:t>Small vacuoles and Central vacuole</a:t>
            </a:r>
            <a:r>
              <a:rPr lang="en-US" dirty="0"/>
              <a:t> = </a:t>
            </a:r>
            <a:r>
              <a:rPr lang="en-US" b="1" dirty="0">
                <a:solidFill>
                  <a:srgbClr val="00B0F0"/>
                </a:solidFill>
              </a:rPr>
              <a:t>light blue	</a:t>
            </a:r>
          </a:p>
          <a:p>
            <a:pPr marL="0" indent="0">
              <a:buNone/>
            </a:pPr>
            <a:r>
              <a:rPr lang="en-US" dirty="0"/>
              <a:t>* </a:t>
            </a:r>
            <a:r>
              <a:rPr lang="en-US" b="1" dirty="0"/>
              <a:t>Lysosomes</a:t>
            </a:r>
            <a:r>
              <a:rPr lang="en-US" dirty="0"/>
              <a:t> = </a:t>
            </a:r>
            <a:r>
              <a:rPr lang="en-US" b="1" dirty="0" smtClean="0"/>
              <a:t>black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* </a:t>
            </a:r>
            <a:r>
              <a:rPr lang="en-US" b="1" dirty="0"/>
              <a:t>Golgi body</a:t>
            </a:r>
            <a:r>
              <a:rPr lang="en-US" dirty="0"/>
              <a:t> = </a:t>
            </a:r>
            <a:r>
              <a:rPr lang="en-US" b="1" dirty="0">
                <a:solidFill>
                  <a:srgbClr val="C00000"/>
                </a:solidFill>
              </a:rPr>
              <a:t>red</a:t>
            </a:r>
          </a:p>
          <a:p>
            <a:pPr marL="0" indent="0">
              <a:buNone/>
            </a:pPr>
            <a:r>
              <a:rPr lang="en-US" dirty="0" smtClean="0"/>
              <a:t>*</a:t>
            </a:r>
            <a:r>
              <a:rPr lang="en-US" b="1" dirty="0" smtClean="0"/>
              <a:t>Centrioles</a:t>
            </a:r>
            <a:r>
              <a:rPr lang="en-US" dirty="0" smtClean="0"/>
              <a:t> =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dark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blue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* </a:t>
            </a:r>
            <a:r>
              <a:rPr lang="en-US" b="1" dirty="0" smtClean="0"/>
              <a:t>Ribosomes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smtClean="0"/>
              <a:t>=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pink</a:t>
            </a:r>
            <a:endParaRPr lang="en-US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711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Cell (plasma)membrane = controls what moves in and out of cell; found in ALL cells</a:t>
            </a:r>
          </a:p>
          <a:p>
            <a:r>
              <a:rPr lang="en-US" dirty="0" smtClean="0"/>
              <a:t>Cell wall = protects the cell and provides support; never in animal cells</a:t>
            </a:r>
          </a:p>
          <a:p>
            <a:r>
              <a:rPr lang="en-US" dirty="0" smtClean="0"/>
              <a:t>Nucleus = control center for cell; storage area for DNA</a:t>
            </a:r>
          </a:p>
          <a:p>
            <a:r>
              <a:rPr lang="en-US" dirty="0" smtClean="0"/>
              <a:t>Nucleolus = produce ribosomes for the cell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785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Drawing Cells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You will be drawing two different cells, one to represent an animal cell and one to represent a plant cell.  </a:t>
            </a:r>
          </a:p>
          <a:p>
            <a:endParaRPr lang="en-US" smtClean="0"/>
          </a:p>
          <a:p>
            <a:r>
              <a:rPr lang="en-US" smtClean="0"/>
              <a:t>A template has been provided to start the process. 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8137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Chromatin = controls the production of proteins and contains the hereditary information of the cell</a:t>
            </a:r>
          </a:p>
          <a:p>
            <a:r>
              <a:rPr lang="en-US" dirty="0" smtClean="0"/>
              <a:t>Cytoplasm = fills all cells; location of many chemical reactions</a:t>
            </a:r>
          </a:p>
          <a:p>
            <a:r>
              <a:rPr lang="en-US" dirty="0" smtClean="0"/>
              <a:t>Cytoskeleton = helps shape and support cells internally; aids in cell movement; microtubules and microfilaments; form cilia (numerous short hair like structures) and flagella (1 or 2 long hair like structures).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8143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Centrioles (</a:t>
            </a:r>
            <a:r>
              <a:rPr lang="en-US" dirty="0"/>
              <a:t>c</a:t>
            </a:r>
            <a:r>
              <a:rPr lang="en-US" dirty="0" smtClean="0"/>
              <a:t>entrosomes)= help separate chromosomes during cell reproduction in animal cells only</a:t>
            </a:r>
          </a:p>
          <a:p>
            <a:r>
              <a:rPr lang="en-US" dirty="0" smtClean="0"/>
              <a:t>Ribosomes = proteins made here; can be free floating in cytoplasm or attached to ER</a:t>
            </a:r>
          </a:p>
          <a:p>
            <a:r>
              <a:rPr lang="en-US" dirty="0" smtClean="0"/>
              <a:t>Mitochondrion = site where food molecules (glucose) enter and are converted into useable energy (ATP)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6260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Rough ER = covered in ribosomes; produces proteins that will exit the cell; folds proteins into their unique shape; checks to see if proteins are formed properly</a:t>
            </a:r>
          </a:p>
          <a:p>
            <a:r>
              <a:rPr lang="en-US" dirty="0" smtClean="0"/>
              <a:t>Smooth ER = produces phospholipids and other lipids for the cell</a:t>
            </a:r>
          </a:p>
          <a:p>
            <a:r>
              <a:rPr lang="en-US" dirty="0" smtClean="0"/>
              <a:t>Golgi apparatus modifies and packages proteins; puts proteins in vesicles for export; produces lysosomes</a:t>
            </a:r>
          </a:p>
        </p:txBody>
      </p:sp>
    </p:spTree>
    <p:extLst>
      <p:ext uri="{BB962C8B-B14F-4D97-AF65-F5344CB8AC3E}">
        <p14:creationId xmlns:p14="http://schemas.microsoft.com/office/powerpoint/2010/main" val="10011122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Lysosomes = destroy worn out parts and substances that do not belong in the cell; produced by the Golgi </a:t>
            </a:r>
            <a:r>
              <a:rPr lang="en-US" dirty="0" smtClean="0"/>
              <a:t>apparatus</a:t>
            </a:r>
          </a:p>
          <a:p>
            <a:r>
              <a:rPr lang="en-US" dirty="0" smtClean="0"/>
              <a:t>Vacuoles/vesicles =stores water, wastes, and sometimes fat; parts of all cells</a:t>
            </a:r>
          </a:p>
          <a:p>
            <a:r>
              <a:rPr lang="en-US" dirty="0" smtClean="0"/>
              <a:t>Central vacuole = large water filled vacuole in a plant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4211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hloroplast = location </a:t>
            </a:r>
            <a:r>
              <a:rPr lang="en-US" smtClean="0"/>
              <a:t>of photosynthesis</a:t>
            </a:r>
            <a:r>
              <a:rPr lang="en-US" dirty="0" smtClean="0"/>
              <a:t>; contains green pigment chlorophyll; plants </a:t>
            </a:r>
          </a:p>
          <a:p>
            <a:r>
              <a:rPr lang="en-US" dirty="0" smtClean="0"/>
              <a:t>Chromoplasts = make and store colorful pigments for plants; carotene (orange), xanthophyll (yellow), and anthocyanin (red)</a:t>
            </a:r>
          </a:p>
          <a:p>
            <a:r>
              <a:rPr lang="en-US" dirty="0" smtClean="0"/>
              <a:t>Leucoplast =stores food such as starch, protein, and lipids in plants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157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>
                <a:latin typeface="Comic Sans MS" pitchFamily="66" charset="0"/>
              </a:rPr>
              <a:t>Cell Membrane</a:t>
            </a:r>
            <a:endParaRPr lang="en-US" b="1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FF0000"/>
            </a:solidFill>
          </a:ln>
        </p:spPr>
        <p:txBody>
          <a:bodyPr/>
          <a:lstStyle/>
          <a:p>
            <a:r>
              <a:rPr lang="en-US" dirty="0" smtClean="0"/>
              <a:t>The line shown on each diagram represents the cell membrane.  </a:t>
            </a:r>
            <a:r>
              <a:rPr lang="en-US" b="1" dirty="0" smtClean="0">
                <a:solidFill>
                  <a:srgbClr val="FF0000"/>
                </a:solidFill>
              </a:rPr>
              <a:t>Label this structure</a:t>
            </a:r>
            <a:r>
              <a:rPr lang="en-US" dirty="0"/>
              <a:t> </a:t>
            </a:r>
            <a:r>
              <a:rPr lang="en-US" dirty="0" smtClean="0"/>
              <a:t>on both cells.</a:t>
            </a:r>
          </a:p>
          <a:p>
            <a:r>
              <a:rPr lang="en-US" dirty="0" smtClean="0"/>
              <a:t>Now draw a rectangle around the cell membrane of the plant cell ONLY.  This is the cell wall of the plant cell.  Label the </a:t>
            </a:r>
            <a:r>
              <a:rPr lang="en-US" sz="4400" b="1" dirty="0">
                <a:latin typeface="Comic Sans MS" pitchFamily="66" charset="0"/>
                <a:ea typeface="+mj-ea"/>
                <a:cs typeface="+mj-cs"/>
              </a:rPr>
              <a:t>cell wall </a:t>
            </a:r>
            <a:r>
              <a:rPr lang="en-US" dirty="0" smtClean="0"/>
              <a:t>of the plant cell.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950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mic Sans MS" pitchFamily="66" charset="0"/>
              </a:rPr>
              <a:t>Cytoplasm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area inside of the cell membrane is a water-based material that contains all of the cell organelles (small organs).  Draw an arrow to this space and label it as </a:t>
            </a:r>
            <a:r>
              <a:rPr lang="en-US" sz="3600" b="1" dirty="0">
                <a:latin typeface="Comic Sans MS" pitchFamily="66" charset="0"/>
                <a:ea typeface="+mj-ea"/>
                <a:cs typeface="+mj-cs"/>
              </a:rPr>
              <a:t>CYTOPLASM</a:t>
            </a:r>
            <a:r>
              <a:rPr lang="en-US" dirty="0" smtClean="0"/>
              <a:t> in both cells.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707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mic Sans MS" pitchFamily="66" charset="0"/>
              </a:rPr>
              <a:t>Nucleus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nucleus is a spherical structure found in all eukaryotic cells.  </a:t>
            </a:r>
          </a:p>
          <a:p>
            <a:r>
              <a:rPr lang="en-US" dirty="0" smtClean="0"/>
              <a:t>It is typically the largest structure inside of the cell.</a:t>
            </a:r>
          </a:p>
          <a:p>
            <a:r>
              <a:rPr lang="en-US" dirty="0" smtClean="0"/>
              <a:t>Draw and label a </a:t>
            </a:r>
            <a:r>
              <a:rPr lang="en-US" sz="4400" b="1" dirty="0">
                <a:latin typeface="Comic Sans MS" pitchFamily="66" charset="0"/>
                <a:ea typeface="+mj-ea"/>
                <a:cs typeface="+mj-cs"/>
              </a:rPr>
              <a:t>nucleus</a:t>
            </a:r>
            <a:r>
              <a:rPr lang="en-US" dirty="0" smtClean="0"/>
              <a:t> in both cells.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8280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mic Sans MS" pitchFamily="66" charset="0"/>
              </a:rPr>
              <a:t>Nucleolus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nucleolus is  a smaller, spherical structure found inside the nucleus of eukaryotic cells.</a:t>
            </a:r>
          </a:p>
          <a:p>
            <a:r>
              <a:rPr lang="en-US" dirty="0" smtClean="0"/>
              <a:t>Draw and label a </a:t>
            </a:r>
            <a:r>
              <a:rPr lang="en-US" sz="4400" b="1" dirty="0">
                <a:latin typeface="Comic Sans MS" pitchFamily="66" charset="0"/>
                <a:ea typeface="+mj-ea"/>
                <a:cs typeface="+mj-cs"/>
              </a:rPr>
              <a:t>nucleolus</a:t>
            </a:r>
            <a:r>
              <a:rPr lang="en-US" dirty="0" smtClean="0"/>
              <a:t> in both cells.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1673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mic Sans MS" pitchFamily="66" charset="0"/>
              </a:rPr>
              <a:t>Chromatin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Chromatin appears as fine threads in the nucleus of plant and animal cells.  It surrounds the nucleolus.</a:t>
            </a:r>
          </a:p>
          <a:p>
            <a:r>
              <a:rPr lang="en-US" dirty="0" smtClean="0"/>
              <a:t>Draw and label a </a:t>
            </a:r>
            <a:r>
              <a:rPr lang="en-US" sz="4400" b="1" dirty="0">
                <a:latin typeface="Comic Sans MS" pitchFamily="66" charset="0"/>
                <a:ea typeface="+mj-ea"/>
                <a:cs typeface="+mj-cs"/>
              </a:rPr>
              <a:t>chromatin</a:t>
            </a:r>
            <a:r>
              <a:rPr lang="en-US" dirty="0" smtClean="0"/>
              <a:t> in both cells.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3109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mic Sans MS" pitchFamily="66" charset="0"/>
              </a:rPr>
              <a:t>Cytoskeleton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cytoskeleton is a network of fine protein fibers that crisscross </a:t>
            </a:r>
            <a:r>
              <a:rPr lang="en-US" dirty="0" smtClean="0"/>
              <a:t>in the cytoplasm, along the cell membrane, </a:t>
            </a:r>
            <a:r>
              <a:rPr lang="en-US" dirty="0" smtClean="0"/>
              <a:t>of the cell.</a:t>
            </a:r>
          </a:p>
          <a:p>
            <a:r>
              <a:rPr lang="en-US" dirty="0" smtClean="0"/>
              <a:t>Draw and label the </a:t>
            </a:r>
            <a:r>
              <a:rPr lang="en-US" sz="4400" b="1" dirty="0">
                <a:latin typeface="Comic Sans MS" pitchFamily="66" charset="0"/>
                <a:ea typeface="+mj-ea"/>
                <a:cs typeface="+mj-cs"/>
              </a:rPr>
              <a:t>cytoskeleton</a:t>
            </a:r>
            <a:r>
              <a:rPr lang="en-US" dirty="0" smtClean="0"/>
              <a:t> in both cells.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695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100" b="1" dirty="0">
                <a:latin typeface="Comic Sans MS" pitchFamily="66" charset="0"/>
              </a:rPr>
              <a:t>Central Vacuole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central vacuole is a </a:t>
            </a:r>
            <a:r>
              <a:rPr lang="en-US" dirty="0" smtClean="0"/>
              <a:t>large, somewhat </a:t>
            </a:r>
            <a:r>
              <a:rPr lang="en-US" dirty="0" smtClean="0"/>
              <a:t>rounded container found in the cytoplasm of a plant cell.  It is larger than the nucleus.</a:t>
            </a:r>
          </a:p>
          <a:p>
            <a:r>
              <a:rPr lang="en-US" dirty="0" smtClean="0"/>
              <a:t>Draw and label a </a:t>
            </a:r>
            <a:r>
              <a:rPr lang="en-US" sz="4100" b="1" dirty="0">
                <a:latin typeface="Comic Sans MS" pitchFamily="66" charset="0"/>
                <a:ea typeface="+mj-ea"/>
                <a:cs typeface="+mj-cs"/>
              </a:rPr>
              <a:t>central vacuole in the plant cell.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849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INCLUDEPPT" val="True"/>
  <p:tag name="REALTIMEBACKUP" val="False"/>
  <p:tag name="CHARTSCALE" val="True"/>
  <p:tag name="FIBINCLUDEOTHER" val="True"/>
  <p:tag name="PRRESPONSE3" val="8"/>
  <p:tag name="PRRESPONSE7" val="4"/>
  <p:tag name="SHOWFLASHWARNING" val="True"/>
  <p:tag name="SHOWBARVISIBLE" val="True"/>
  <p:tag name="ANSWERNOWSTYLE" val="-1"/>
  <p:tag name="RESPTABLESTYLE" val="-1"/>
  <p:tag name="BACKUPSESSIONS" val="True"/>
  <p:tag name="AUTOUPDATEALIASES" val="True"/>
  <p:tag name="SKIPREMAININGRACESLIDES" val="True"/>
  <p:tag name="BUBBLESIZEVISIBLE" val="True"/>
  <p:tag name="CUSTOMCELLBACKCOLOR1" val="-657956"/>
  <p:tag name="DISPLAYNAME" val="True"/>
  <p:tag name="AUTOSIZEGRID" val="True"/>
  <p:tag name="RESETCHARTS" val="True"/>
  <p:tag name="CORRECTPOINTVALUE" val="1"/>
  <p:tag name="AUTOADJUSTPARTRANGE" val="True"/>
  <p:tag name="FIBDISPLAYKEYWORDS" val="True"/>
  <p:tag name="PRRESPONSE5" val="6"/>
  <p:tag name="PRRESPONSE10" val="1"/>
  <p:tag name="USESECONDARYMONITOR" val="True"/>
  <p:tag name="COUNTDOWNSTYLE" val="-1"/>
  <p:tag name="ALLOWDUPLICATES" val="False"/>
  <p:tag name="STDCHART" val="1"/>
  <p:tag name="MAXRESPONDERS" val="5"/>
  <p:tag name="CUSTOMGRIDBACKCOLOR" val="-722948"/>
  <p:tag name="DISPLAYDEVICENUMBER" val="True"/>
  <p:tag name="POLLINGCYCLE" val="2"/>
  <p:tag name="ALLOWUSERFEEDBACK" val="True"/>
  <p:tag name="ADVANCEDSETTINGSVIEW" val="True"/>
  <p:tag name="PRRESPONSE2" val="9"/>
  <p:tag name="PRRESPONSE9" val="2"/>
  <p:tag name="SAVECSVWITHSESSION" val="False"/>
  <p:tag name="COUNTDOWNSECONDS" val="10"/>
  <p:tag name="REVIEWONLY" val="False"/>
  <p:tag name="BUBBLENAMEVISIBLE" val="True"/>
  <p:tag name="CUSTOMCELLBACKCOLOR3" val="-268652"/>
  <p:tag name="GRIDPOSITION" val="1"/>
  <p:tag name="INCORRECTPOINTVALUE" val="0"/>
  <p:tag name="FIBNUMRESULTS" val="5"/>
  <p:tag name="PRRESPONSE8" val="3"/>
  <p:tag name="CSVFORMAT" val="0"/>
  <p:tag name="CHARTVALUEFORMAT" val="0%"/>
  <p:tag name="PARTICIPANTSINLEADERBOARD" val="5"/>
  <p:tag name="USESCHEMECOLORS" val="True"/>
  <p:tag name="INCLUDENONRESPONDERS" val="False"/>
  <p:tag name="FIBDISPLAYRESULTS" val="True"/>
  <p:tag name="ALWAYSOPENPOLL" val="False"/>
  <p:tag name="RESPCOUNTERFORMAT" val="0"/>
  <p:tag name="RACEANIMATIONSPEED" val="3"/>
  <p:tag name="GRIDOPACITY" val="90"/>
  <p:tag name="REALTIMEBACKUPPATH" val="(None)"/>
  <p:tag name="PRRESPONSE6" val="5"/>
  <p:tag name="NUMRESPONSES" val="1"/>
  <p:tag name="DEFAULTNUMTEAMS" val="5"/>
  <p:tag name="MULTIRESPDIVISOR" val="1"/>
  <p:tag name="TPVERSION" val="2008"/>
  <p:tag name="RACEENDPOINTS" val="100"/>
  <p:tag name="CHARTCOLORS" val="0"/>
  <p:tag name="CUSTOMCELLBACKCOLOR2" val="-13395457"/>
  <p:tag name="PRRESPONSE4" val="7"/>
  <p:tag name="GRIDROTATIONINTERVAL" val="2"/>
  <p:tag name="AUTOADVANCE" val="False"/>
  <p:tag name="ANSWERNOWTEXT" val="Answer Now"/>
  <p:tag name="BUBBLEGROUPING" val="3"/>
  <p:tag name="PRRESPONSE1" val="10"/>
  <p:tag name="ZEROBASED" val="False"/>
  <p:tag name="DELIMITERS" val="3.1"/>
  <p:tag name="TPFULLVERSION" val="4.2.4.1012"/>
  <p:tag name="POWERPOINTVERSION" val="15.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3F7099E7F0604086C6FF54E3837E5C" ma:contentTypeVersion="0" ma:contentTypeDescription="Create a new document." ma:contentTypeScope="" ma:versionID="a5f6c1a9320cf5964a7de7e1e5649c6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73a933e43dfc40ec37962c19190021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078A3C-4B18-4060-AD7B-C2D536428511}">
  <ds:schemaRefs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5737CC2-60DB-4084-9B5B-64B87A2DD2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2E1D5A-F54A-40BE-810F-6C40283AFE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2456</TotalTime>
  <Words>977</Words>
  <Application>Microsoft Office PowerPoint</Application>
  <PresentationFormat>On-screen Show (4:3)</PresentationFormat>
  <Paragraphs>85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Comic Sans MS</vt:lpstr>
      <vt:lpstr>Office Theme</vt:lpstr>
      <vt:lpstr>Intro to Cell Structures</vt:lpstr>
      <vt:lpstr>Drawing Cells</vt:lpstr>
      <vt:lpstr>The Cell Membrane</vt:lpstr>
      <vt:lpstr>Cytoplasm</vt:lpstr>
      <vt:lpstr>Nucleus</vt:lpstr>
      <vt:lpstr>Nucleolus</vt:lpstr>
      <vt:lpstr>Chromatin</vt:lpstr>
      <vt:lpstr>Cytoskeleton</vt:lpstr>
      <vt:lpstr>Central Vacuole</vt:lpstr>
      <vt:lpstr>Vacuoles or Vesicles</vt:lpstr>
      <vt:lpstr>Endoplasmic Reticulum (E.R.)</vt:lpstr>
      <vt:lpstr>Ribosomes</vt:lpstr>
      <vt:lpstr>Golgi Apparatus (Body, Complex)</vt:lpstr>
      <vt:lpstr>Mitochondrion</vt:lpstr>
      <vt:lpstr>Lysosome</vt:lpstr>
      <vt:lpstr>Centrioles</vt:lpstr>
      <vt:lpstr>Chloroplast</vt:lpstr>
      <vt:lpstr>Color both cells as instructed below:</vt:lpstr>
      <vt:lpstr>Functions</vt:lpstr>
      <vt:lpstr>Functions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Cell Structures</dc:title>
  <dc:creator>Lloyd, Heather</dc:creator>
  <cp:lastModifiedBy>Fishel, Shelley</cp:lastModifiedBy>
  <cp:revision>33</cp:revision>
  <cp:lastPrinted>2013-12-06T14:30:01Z</cp:lastPrinted>
  <dcterms:created xsi:type="dcterms:W3CDTF">2011-10-17T00:39:23Z</dcterms:created>
  <dcterms:modified xsi:type="dcterms:W3CDTF">2013-12-06T14:32:35Z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MyDocuments">
    <vt:bool>true</vt:bool>
  </property>
  <property fmtid="{D5CDD505-2E9C-101B-9397-08002B2CF9AE}" pid="3" name="ContentTypeId">
    <vt:lpwstr>0x010100B23F7099E7F0604086C6FF54E3837E5C</vt:lpwstr>
  </property>
</Properties>
</file>