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7086600" cy="9372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5232" autoAdjust="0"/>
  </p:normalViewPr>
  <p:slideViewPr>
    <p:cSldViewPr snapToGrid="0">
      <p:cViewPr varScale="1">
        <p:scale>
          <a:sx n="82" d="100"/>
          <a:sy n="82" d="100"/>
        </p:scale>
        <p:origin x="931" y="58"/>
      </p:cViewPr>
      <p:guideLst/>
    </p:cSldViewPr>
  </p:slideViewPr>
  <p:outlineViewPr>
    <p:cViewPr>
      <p:scale>
        <a:sx n="33" d="100"/>
        <a:sy n="33" d="100"/>
      </p:scale>
      <p:origin x="0" y="-75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E785A244-D987-4467-92AB-79261DC60D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DBF44877-11E8-4142-B3CE-8B59F0FB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37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64D7D-BEBD-4E6F-940C-929E61608D12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71575"/>
            <a:ext cx="4219575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10088"/>
            <a:ext cx="5670550" cy="3690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8220C-6CE1-450B-9608-79F2ED5D1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6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8220C-6CE1-450B-9608-79F2ED5D13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6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E4910A2-284C-415B-B17B-DEE52D1D4E71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92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35329-9D6B-4EB9-AB73-7BC77F1FFC3A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9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1624-F5B3-42B0-9127-3DCA5D83E25C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772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DC443-F5A0-4E93-948D-04A5F0DF40AA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71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6191-3CDD-41BA-9518-FCEC81A603C9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246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4C17-CB3B-4497-9EC5-827C4143488B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94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FC93C-F907-420F-834D-1CF62B4010AD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89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CC22-49F4-4FA5-9E89-38B9EE78F244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40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AA78-BFE5-4BD0-8860-0E0C3A8E0033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8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A905-1160-4CBE-B1D1-1703182DC95C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9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0CF0F-0D79-41CE-8329-D24F4A27453E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5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50EE-64E0-4CC4-94B8-67DBB9879872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5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593F3-4945-417C-BCA5-FC9DAEF1FD7A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1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E36D-3AA9-4825-B66E-59CB46B2EB64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53EC8-3A0E-4DBC-85B4-2D0491B6A849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7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DDC5-F352-4740-B8EA-BB5851054585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4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ACCC-5680-4325-8488-E29CAA378E30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A9E706F-EC80-4441-B3D8-623A00DFA6C5}" type="datetime1">
              <a:rPr lang="en-US" smtClean="0"/>
              <a:t>9/29/2013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973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Characteristics of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 smtClean="0"/>
              <a:t>What characteristics are </a:t>
            </a:r>
          </a:p>
          <a:p>
            <a:pPr algn="ctr"/>
            <a:r>
              <a:rPr lang="en-US" sz="2400" dirty="0" smtClean="0"/>
              <a:t>common to </a:t>
            </a:r>
            <a:r>
              <a:rPr lang="en-US" sz="2400" b="1" u="sng" dirty="0" smtClean="0"/>
              <a:t>ALL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smtClean="0"/>
              <a:t>living things?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914"/>
            <a:ext cx="7772400" cy="517849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sz="3800" b="1" dirty="0" smtClean="0"/>
              <a:t>Produce Energy </a:t>
            </a:r>
            <a:r>
              <a:rPr lang="en-US" sz="3800" dirty="0" smtClean="0"/>
              <a:t>during the process of </a:t>
            </a:r>
            <a:r>
              <a:rPr lang="en-US" sz="3800" u="sng" dirty="0" smtClean="0"/>
              <a:t>Respiration</a:t>
            </a:r>
          </a:p>
          <a:p>
            <a:pPr lvl="1"/>
            <a:r>
              <a:rPr lang="en-US" sz="2600" dirty="0" smtClean="0"/>
              <a:t>A </a:t>
            </a:r>
            <a:r>
              <a:rPr lang="en-US" sz="2600" u="sng" dirty="0" smtClean="0"/>
              <a:t>chemical</a:t>
            </a:r>
            <a:r>
              <a:rPr lang="en-US" sz="2600" dirty="0" smtClean="0"/>
              <a:t> process performed by the cells of </a:t>
            </a:r>
            <a:r>
              <a:rPr lang="en-US" sz="2600" u="sng" dirty="0" smtClean="0"/>
              <a:t>all</a:t>
            </a:r>
            <a:r>
              <a:rPr lang="en-US" sz="2600" dirty="0" smtClean="0"/>
              <a:t> </a:t>
            </a:r>
            <a:r>
              <a:rPr lang="en-US" sz="2600" u="sng" dirty="0" smtClean="0"/>
              <a:t>living</a:t>
            </a:r>
            <a:r>
              <a:rPr lang="en-US" sz="2600" dirty="0" smtClean="0"/>
              <a:t> </a:t>
            </a:r>
            <a:r>
              <a:rPr lang="en-US" sz="2600" u="sng" dirty="0" smtClean="0"/>
              <a:t>things</a:t>
            </a:r>
            <a:r>
              <a:rPr lang="en-US" sz="2600" dirty="0" smtClean="0"/>
              <a:t> to change </a:t>
            </a:r>
            <a:r>
              <a:rPr lang="en-US" sz="2600" u="sng" dirty="0" smtClean="0"/>
              <a:t>food</a:t>
            </a:r>
            <a:r>
              <a:rPr lang="en-US" sz="2600" dirty="0" smtClean="0"/>
              <a:t> energy into </a:t>
            </a:r>
            <a:r>
              <a:rPr lang="en-US" sz="2600" u="sng" dirty="0" smtClean="0"/>
              <a:t>energy</a:t>
            </a:r>
            <a:r>
              <a:rPr lang="en-US" sz="2600" dirty="0" smtClean="0"/>
              <a:t> that the cell can use to do </a:t>
            </a:r>
            <a:r>
              <a:rPr lang="en-US" sz="2600" u="sng" dirty="0" smtClean="0"/>
              <a:t>work</a:t>
            </a:r>
            <a:r>
              <a:rPr lang="en-US" sz="2600" dirty="0" smtClean="0"/>
              <a:t> and carry out </a:t>
            </a:r>
            <a:r>
              <a:rPr lang="en-US" sz="2600" u="sng" dirty="0" smtClean="0"/>
              <a:t>life</a:t>
            </a:r>
            <a:r>
              <a:rPr lang="en-US" sz="2600" dirty="0" smtClean="0"/>
              <a:t> processes.</a:t>
            </a:r>
          </a:p>
          <a:p>
            <a:pPr lvl="1"/>
            <a:r>
              <a:rPr lang="en-US" sz="2600" dirty="0" smtClean="0"/>
              <a:t>Types of respiration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600" dirty="0" smtClean="0"/>
              <a:t>Respiration that uses </a:t>
            </a:r>
            <a:r>
              <a:rPr lang="en-US" sz="2600" u="sng" dirty="0" smtClean="0"/>
              <a:t>oxygen</a:t>
            </a:r>
            <a:r>
              <a:rPr lang="en-US" sz="2600" dirty="0" smtClean="0"/>
              <a:t> is called </a:t>
            </a:r>
            <a:r>
              <a:rPr lang="en-US" sz="2600" u="sng" dirty="0" smtClean="0"/>
              <a:t>aerobic</a:t>
            </a:r>
            <a:r>
              <a:rPr lang="en-US" sz="2600" dirty="0" smtClean="0"/>
              <a:t> respiration.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600" dirty="0" smtClean="0"/>
              <a:t>Respiration that does </a:t>
            </a:r>
            <a:r>
              <a:rPr lang="en-US" sz="2600" u="sng" dirty="0" smtClean="0"/>
              <a:t>not</a:t>
            </a:r>
            <a:r>
              <a:rPr lang="en-US" sz="2600" dirty="0" smtClean="0"/>
              <a:t> </a:t>
            </a:r>
            <a:r>
              <a:rPr lang="en-US" sz="2600" u="sng" dirty="0" smtClean="0"/>
              <a:t>use</a:t>
            </a:r>
            <a:r>
              <a:rPr lang="en-US" sz="2600" dirty="0" smtClean="0"/>
              <a:t> </a:t>
            </a:r>
            <a:r>
              <a:rPr lang="en-US" sz="2600" u="sng" dirty="0" smtClean="0"/>
              <a:t>oxygen</a:t>
            </a:r>
            <a:r>
              <a:rPr lang="en-US" sz="2600" dirty="0" smtClean="0"/>
              <a:t> is called </a:t>
            </a:r>
            <a:r>
              <a:rPr lang="en-US" sz="2600" u="sng" dirty="0" smtClean="0"/>
              <a:t>anaerobic</a:t>
            </a:r>
            <a:r>
              <a:rPr lang="en-US" sz="2600" dirty="0" smtClean="0"/>
              <a:t> respiration</a:t>
            </a:r>
          </a:p>
          <a:p>
            <a:pPr lvl="1"/>
            <a:r>
              <a:rPr lang="en-US" sz="2600" dirty="0" smtClean="0"/>
              <a:t>***After obtaining food and producing/using energy, all living things produce </a:t>
            </a:r>
            <a:r>
              <a:rPr lang="en-US" sz="2600" u="sng" dirty="0" smtClean="0"/>
              <a:t>waste</a:t>
            </a:r>
            <a:r>
              <a:rPr lang="en-US" sz="2600" dirty="0" smtClean="0"/>
              <a:t>.***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65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0220"/>
            <a:ext cx="7772400" cy="478660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u="sng" dirty="0" smtClean="0"/>
              <a:t>Respond</a:t>
            </a:r>
            <a:r>
              <a:rPr lang="en-US" sz="3200" dirty="0" smtClean="0"/>
              <a:t> to changes in the environment</a:t>
            </a:r>
          </a:p>
          <a:p>
            <a:pPr lvl="1"/>
            <a:r>
              <a:rPr lang="en-US" sz="2800" u="sng" dirty="0" smtClean="0"/>
              <a:t>React</a:t>
            </a:r>
            <a:r>
              <a:rPr lang="en-US" sz="2800" dirty="0" smtClean="0"/>
              <a:t> to stay alive = maintaining </a:t>
            </a:r>
            <a:r>
              <a:rPr lang="en-US" sz="2800" u="sng" dirty="0" smtClean="0"/>
              <a:t>homeostasis</a:t>
            </a:r>
            <a:r>
              <a:rPr lang="en-US" sz="2800" dirty="0" smtClean="0"/>
              <a:t> = balance</a:t>
            </a:r>
          </a:p>
          <a:p>
            <a:pPr lvl="1"/>
            <a:r>
              <a:rPr lang="en-US" sz="2800" dirty="0" smtClean="0"/>
              <a:t>Examples = </a:t>
            </a:r>
            <a:r>
              <a:rPr lang="en-US" sz="2800" u="sng" dirty="0" smtClean="0"/>
              <a:t>shivering</a:t>
            </a:r>
            <a:r>
              <a:rPr lang="en-US" sz="2800" dirty="0" smtClean="0"/>
              <a:t> to produce heat, </a:t>
            </a:r>
            <a:r>
              <a:rPr lang="en-US" sz="2800" u="sng" dirty="0" smtClean="0"/>
              <a:t>sweating</a:t>
            </a:r>
            <a:r>
              <a:rPr lang="en-US" sz="2800" dirty="0" smtClean="0"/>
              <a:t> to cool off, plants </a:t>
            </a:r>
            <a:r>
              <a:rPr lang="en-US" sz="2800" u="sng" dirty="0" smtClean="0"/>
              <a:t>bend</a:t>
            </a:r>
            <a:r>
              <a:rPr lang="en-US" sz="2800" dirty="0" smtClean="0"/>
              <a:t> toward windows to get sunlight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627" y="4707377"/>
            <a:ext cx="1459382" cy="179131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60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4824"/>
            <a:ext cx="7772400" cy="47212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600" u="sng" dirty="0" smtClean="0"/>
              <a:t>Adapt</a:t>
            </a:r>
            <a:r>
              <a:rPr lang="en-US" sz="3600" dirty="0" smtClean="0"/>
              <a:t> to changes in the environment</a:t>
            </a:r>
          </a:p>
          <a:p>
            <a:pPr lvl="1"/>
            <a:r>
              <a:rPr lang="en-US" sz="3200" dirty="0" smtClean="0"/>
              <a:t>Involves </a:t>
            </a:r>
            <a:r>
              <a:rPr lang="en-US" sz="3200" u="sng" dirty="0" smtClean="0"/>
              <a:t>genetic</a:t>
            </a:r>
            <a:r>
              <a:rPr lang="en-US" sz="3200" dirty="0" smtClean="0"/>
              <a:t> change that occurs over generations to help a </a:t>
            </a:r>
            <a:r>
              <a:rPr lang="en-US" sz="3200" u="sng" dirty="0" smtClean="0"/>
              <a:t>species</a:t>
            </a:r>
            <a:r>
              <a:rPr lang="en-US" sz="3200" dirty="0" smtClean="0"/>
              <a:t> survive.  (</a:t>
            </a:r>
            <a:r>
              <a:rPr lang="en-US" sz="3200" u="sng" dirty="0" smtClean="0"/>
              <a:t>evolution</a:t>
            </a:r>
            <a:r>
              <a:rPr lang="en-US" sz="3200" dirty="0" smtClean="0"/>
              <a:t>)</a:t>
            </a:r>
          </a:p>
          <a:p>
            <a:pPr lvl="1"/>
            <a:r>
              <a:rPr lang="en-US" sz="3200" dirty="0" smtClean="0"/>
              <a:t>Examples = a new </a:t>
            </a:r>
            <a:r>
              <a:rPr lang="en-US" sz="3200" u="sng" dirty="0" smtClean="0"/>
              <a:t>gene</a:t>
            </a:r>
            <a:r>
              <a:rPr lang="en-US" sz="3200" dirty="0" smtClean="0"/>
              <a:t> creates a new </a:t>
            </a:r>
            <a:r>
              <a:rPr lang="en-US" sz="3200" u="sng" dirty="0" smtClean="0"/>
              <a:t>color</a:t>
            </a:r>
            <a:r>
              <a:rPr lang="en-US" sz="3200" dirty="0" smtClean="0"/>
              <a:t> that is better camouflaged (</a:t>
            </a:r>
            <a:r>
              <a:rPr lang="en-US" sz="3200" u="sng" dirty="0" smtClean="0"/>
              <a:t>hidden</a:t>
            </a:r>
            <a:r>
              <a:rPr lang="en-US" sz="3200" dirty="0" smtClean="0"/>
              <a:t>)  in environment.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48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All living things…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600" dirty="0" smtClean="0"/>
              <a:t>Have at Least one </a:t>
            </a:r>
            <a:r>
              <a:rPr lang="en-US" sz="3600" u="sng" dirty="0" smtClean="0"/>
              <a:t>Cell</a:t>
            </a:r>
          </a:p>
          <a:p>
            <a:pPr lvl="1"/>
            <a:r>
              <a:rPr lang="en-US" sz="3200" dirty="0" smtClean="0"/>
              <a:t>All cells have </a:t>
            </a:r>
            <a:r>
              <a:rPr lang="en-US" sz="3200" u="sng" dirty="0" smtClean="0"/>
              <a:t>DNA </a:t>
            </a:r>
            <a:r>
              <a:rPr lang="en-US" sz="3200" dirty="0" smtClean="0"/>
              <a:t>inside as the genetic blueprint for life.</a:t>
            </a:r>
            <a:endParaRPr lang="en-US" sz="32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5608">
            <a:off x="6720396" y="889986"/>
            <a:ext cx="1509204" cy="264332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10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Cell Types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800" dirty="0" smtClean="0"/>
              <a:t>If the DNA is </a:t>
            </a:r>
            <a:r>
              <a:rPr lang="en-US" sz="2800" b="1" dirty="0" smtClean="0"/>
              <a:t>NOT</a:t>
            </a:r>
            <a:r>
              <a:rPr lang="en-US" sz="2800" dirty="0" smtClean="0"/>
              <a:t> in a separate structure (nucleus), the cell is </a:t>
            </a:r>
            <a:r>
              <a:rPr lang="en-US" sz="2800" u="sng" dirty="0" smtClean="0"/>
              <a:t>prokaryotic</a:t>
            </a:r>
            <a:r>
              <a:rPr lang="en-US" sz="2800" dirty="0" smtClean="0"/>
              <a:t>.</a:t>
            </a:r>
          </a:p>
          <a:p>
            <a:pPr marL="1371600" lvl="2" indent="-457200">
              <a:buFont typeface="+mj-lt"/>
              <a:buAutoNum type="alphaLcPeriod"/>
            </a:pPr>
            <a:r>
              <a:rPr lang="en-US" sz="2800" dirty="0" smtClean="0"/>
              <a:t>If the DNA is in a nucleus, the cell is </a:t>
            </a:r>
            <a:r>
              <a:rPr lang="en-US" sz="2800" u="sng" dirty="0" smtClean="0"/>
              <a:t>eukaryotic</a:t>
            </a:r>
            <a:r>
              <a:rPr lang="en-US" sz="2800" dirty="0" smtClean="0"/>
              <a:t>.</a:t>
            </a:r>
          </a:p>
          <a:p>
            <a:pPr marL="914400" lvl="2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59717" y="1296550"/>
            <a:ext cx="3540603" cy="947974"/>
          </a:xfrm>
        </p:spPr>
        <p:txBody>
          <a:bodyPr/>
          <a:lstStyle/>
          <a:p>
            <a:r>
              <a:rPr lang="en-US" sz="2800" dirty="0"/>
              <a:t>A Prokaryotic </a:t>
            </a:r>
            <a:r>
              <a:rPr lang="en-US" sz="2800" dirty="0" smtClean="0"/>
              <a:t>cell </a:t>
            </a:r>
          </a:p>
          <a:p>
            <a:r>
              <a:rPr lang="en-US" sz="2800" dirty="0" smtClean="0"/>
              <a:t>(</a:t>
            </a:r>
            <a:r>
              <a:rPr lang="en-US" sz="2800" u="sng" dirty="0" smtClean="0"/>
              <a:t>bacteria</a:t>
            </a:r>
            <a:r>
              <a:rPr lang="en-US" sz="2800" dirty="0" smtClean="0"/>
              <a:t> only)</a:t>
            </a:r>
            <a:endParaRPr lang="en-US" sz="2800" dirty="0"/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90438"/>
            <a:ext cx="8004446" cy="4323425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509856" y="1250131"/>
            <a:ext cx="3951790" cy="947974"/>
          </a:xfrm>
        </p:spPr>
        <p:txBody>
          <a:bodyPr/>
          <a:lstStyle/>
          <a:p>
            <a:r>
              <a:rPr lang="en-US" sz="2800" dirty="0" smtClean="0"/>
              <a:t>A Eukaryotic cell </a:t>
            </a:r>
          </a:p>
          <a:p>
            <a:r>
              <a:rPr lang="en-US" sz="2800" dirty="0" smtClean="0"/>
              <a:t>(</a:t>
            </a:r>
            <a:r>
              <a:rPr lang="en-US" sz="2800" u="sng" dirty="0" smtClean="0"/>
              <a:t>animal</a:t>
            </a:r>
            <a:r>
              <a:rPr lang="en-US" sz="2800" dirty="0" smtClean="0"/>
              <a:t>, </a:t>
            </a:r>
            <a:r>
              <a:rPr lang="en-US" sz="2800" u="sng" dirty="0" smtClean="0"/>
              <a:t>plant</a:t>
            </a:r>
            <a:r>
              <a:rPr lang="en-US" sz="2800" dirty="0" smtClean="0"/>
              <a:t>, </a:t>
            </a:r>
            <a:r>
              <a:rPr lang="en-US" sz="2800" u="sng" dirty="0" smtClean="0"/>
              <a:t>fungi</a:t>
            </a:r>
            <a:r>
              <a:rPr lang="en-US" sz="2800" dirty="0" smtClean="0"/>
              <a:t>, </a:t>
            </a:r>
            <a:r>
              <a:rPr lang="en-US" sz="2800" u="sng" dirty="0" smtClean="0"/>
              <a:t>protist</a:t>
            </a:r>
            <a:r>
              <a:rPr lang="en-US" sz="2800" dirty="0" smtClean="0"/>
              <a:t>)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13781" y="4082819"/>
            <a:ext cx="95878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DNA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329126" y="4181383"/>
            <a:ext cx="4181383" cy="8610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34852" y="3354158"/>
            <a:ext cx="195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Cell wall 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798687" y="3538824"/>
            <a:ext cx="2868443" cy="1756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513782" y="3556386"/>
            <a:ext cx="321070" cy="18466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2121763" y="4154750"/>
            <a:ext cx="416513" cy="9498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79869" y="4452151"/>
            <a:ext cx="94103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nucleus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787940" y="4711368"/>
            <a:ext cx="622263" cy="38661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254931" y="4298916"/>
            <a:ext cx="1113535" cy="238141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332897" y="4355733"/>
            <a:ext cx="171339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Cell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/>
                </a:solidFill>
              </a:rPr>
              <a:t>membrane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32" name="Straight Arrow Connector 31"/>
          <p:cNvCxnSpPr>
            <a:stCxn id="31" idx="1"/>
          </p:cNvCxnSpPr>
          <p:nvPr/>
        </p:nvCxnSpPr>
        <p:spPr>
          <a:xfrm flipH="1" flipV="1">
            <a:off x="1971051" y="4478403"/>
            <a:ext cx="361846" cy="6199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878236" y="4531530"/>
            <a:ext cx="320317" cy="10528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3481526" y="4355733"/>
            <a:ext cx="3176287" cy="6415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4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2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39552"/>
            <a:ext cx="7772400" cy="4805264"/>
          </a:xfrm>
        </p:spPr>
        <p:txBody>
          <a:bodyPr>
            <a:normAutofit/>
          </a:bodyPr>
          <a:lstStyle/>
          <a:p>
            <a:r>
              <a:rPr lang="en-US" sz="3500" dirty="0" smtClean="0"/>
              <a:t>Cell Number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3000" dirty="0" smtClean="0"/>
              <a:t>An organism that has only </a:t>
            </a:r>
            <a:r>
              <a:rPr lang="en-US" sz="3000" u="sng" dirty="0" smtClean="0"/>
              <a:t>one</a:t>
            </a:r>
            <a:r>
              <a:rPr lang="en-US" sz="3000" dirty="0" smtClean="0"/>
              <a:t> </a:t>
            </a:r>
            <a:r>
              <a:rPr lang="en-US" sz="3000" b="1" dirty="0" smtClean="0"/>
              <a:t>cell</a:t>
            </a:r>
            <a:r>
              <a:rPr lang="en-US" sz="3000" dirty="0" smtClean="0"/>
              <a:t> is said to be </a:t>
            </a:r>
            <a:r>
              <a:rPr lang="en-US" sz="3000" u="sng" dirty="0" smtClean="0"/>
              <a:t>unicellular</a:t>
            </a:r>
            <a:r>
              <a:rPr lang="en-US" sz="3000" dirty="0" smtClean="0"/>
              <a:t>.</a:t>
            </a:r>
          </a:p>
          <a:p>
            <a:pPr lvl="2"/>
            <a:r>
              <a:rPr lang="en-US" sz="3000" dirty="0" smtClean="0"/>
              <a:t>Examples = </a:t>
            </a:r>
            <a:r>
              <a:rPr lang="en-US" sz="3000" u="sng" dirty="0" smtClean="0"/>
              <a:t>bacteria</a:t>
            </a:r>
            <a:r>
              <a:rPr lang="en-US" sz="3000" dirty="0" smtClean="0"/>
              <a:t>, </a:t>
            </a:r>
            <a:r>
              <a:rPr lang="en-US" sz="3000" u="sng" dirty="0" smtClean="0"/>
              <a:t>most protists</a:t>
            </a:r>
            <a:r>
              <a:rPr lang="en-US" sz="3000" dirty="0" smtClean="0"/>
              <a:t>, </a:t>
            </a:r>
            <a:r>
              <a:rPr lang="en-US" sz="3000" u="sng" dirty="0" smtClean="0"/>
              <a:t>one fungus (yeast)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3000" dirty="0" smtClean="0"/>
              <a:t>An organism that has </a:t>
            </a:r>
            <a:r>
              <a:rPr lang="en-US" sz="3000" u="sng" dirty="0" smtClean="0"/>
              <a:t>more</a:t>
            </a:r>
            <a:r>
              <a:rPr lang="en-US" sz="3000" dirty="0" smtClean="0"/>
              <a:t> </a:t>
            </a:r>
            <a:r>
              <a:rPr lang="en-US" sz="3000" u="sng" dirty="0" smtClean="0"/>
              <a:t>than</a:t>
            </a:r>
            <a:r>
              <a:rPr lang="en-US" sz="3000" dirty="0" smtClean="0"/>
              <a:t> </a:t>
            </a:r>
            <a:r>
              <a:rPr lang="en-US" sz="3000" u="sng" dirty="0" smtClean="0"/>
              <a:t>one</a:t>
            </a:r>
            <a:r>
              <a:rPr lang="en-US" sz="3000" dirty="0" smtClean="0"/>
              <a:t> </a:t>
            </a:r>
            <a:r>
              <a:rPr lang="en-US" sz="3000" b="1" dirty="0" smtClean="0"/>
              <a:t>cell</a:t>
            </a:r>
            <a:r>
              <a:rPr lang="en-US" sz="3000" dirty="0" smtClean="0"/>
              <a:t> is said to be </a:t>
            </a:r>
            <a:r>
              <a:rPr lang="en-US" sz="3000" u="sng" dirty="0" smtClean="0"/>
              <a:t>multicellular</a:t>
            </a:r>
            <a:r>
              <a:rPr lang="en-US" sz="3000" dirty="0" smtClean="0"/>
              <a:t>.</a:t>
            </a:r>
          </a:p>
          <a:p>
            <a:pPr lvl="2"/>
            <a:r>
              <a:rPr lang="en-US" sz="3000" dirty="0" smtClean="0"/>
              <a:t>Examples = </a:t>
            </a:r>
            <a:r>
              <a:rPr lang="en-US" sz="3000" u="sng" dirty="0" smtClean="0"/>
              <a:t>all plants</a:t>
            </a:r>
            <a:r>
              <a:rPr lang="en-US" sz="3000" dirty="0" smtClean="0"/>
              <a:t>, </a:t>
            </a:r>
            <a:r>
              <a:rPr lang="en-US" sz="3000" u="sng" dirty="0" smtClean="0"/>
              <a:t>all animals</a:t>
            </a:r>
            <a:r>
              <a:rPr lang="en-US" sz="3000" dirty="0" smtClean="0"/>
              <a:t>, </a:t>
            </a:r>
            <a:r>
              <a:rPr lang="en-US" sz="3000" u="sng" dirty="0" smtClean="0"/>
              <a:t>most fungi</a:t>
            </a:r>
            <a:r>
              <a:rPr lang="en-US" sz="3000" dirty="0" smtClean="0"/>
              <a:t>, and </a:t>
            </a:r>
            <a:r>
              <a:rPr lang="en-US" sz="3000" u="sng" dirty="0" smtClean="0"/>
              <a:t>some</a:t>
            </a:r>
            <a:r>
              <a:rPr lang="en-US" sz="3000" dirty="0" smtClean="0"/>
              <a:t> </a:t>
            </a:r>
            <a:r>
              <a:rPr lang="en-US" sz="3000" u="sng" dirty="0" smtClean="0"/>
              <a:t>protists</a:t>
            </a:r>
            <a:endParaRPr lang="en-US" sz="3000" u="sng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503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068"/>
            <a:ext cx="7772400" cy="434270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900" dirty="0" smtClean="0"/>
              <a:t>Have a </a:t>
            </a:r>
            <a:r>
              <a:rPr lang="en-US" sz="3900" u="sng" dirty="0" smtClean="0"/>
              <a:t>Lifespan</a:t>
            </a:r>
          </a:p>
          <a:p>
            <a:pPr lvl="1"/>
            <a:r>
              <a:rPr lang="en-US" sz="3500" u="sng" dirty="0" smtClean="0"/>
              <a:t>Grow</a:t>
            </a:r>
            <a:r>
              <a:rPr lang="en-US" sz="3500" dirty="0" smtClean="0"/>
              <a:t> – get larger</a:t>
            </a:r>
            <a:endParaRPr lang="en-US" sz="3500" u="sng" dirty="0" smtClean="0"/>
          </a:p>
          <a:p>
            <a:pPr lvl="2"/>
            <a:r>
              <a:rPr lang="en-US" sz="3500" dirty="0" smtClean="0"/>
              <a:t>In cell </a:t>
            </a:r>
            <a:r>
              <a:rPr lang="en-US" sz="3500" u="sng" dirty="0" smtClean="0"/>
              <a:t>size</a:t>
            </a:r>
          </a:p>
          <a:p>
            <a:pPr lvl="2"/>
            <a:r>
              <a:rPr lang="en-US" sz="3500" dirty="0" smtClean="0"/>
              <a:t>In cell </a:t>
            </a:r>
            <a:r>
              <a:rPr lang="en-US" sz="3500" u="sng" dirty="0" smtClean="0"/>
              <a:t>number</a:t>
            </a:r>
          </a:p>
          <a:p>
            <a:pPr lvl="1"/>
            <a:r>
              <a:rPr lang="en-US" sz="3500" u="sng" dirty="0" smtClean="0"/>
              <a:t>Develop</a:t>
            </a:r>
            <a:r>
              <a:rPr lang="en-US" sz="3500" dirty="0" smtClean="0"/>
              <a:t> =</a:t>
            </a:r>
          </a:p>
          <a:p>
            <a:pPr lvl="2"/>
            <a:r>
              <a:rPr lang="en-US" sz="3500" dirty="0" smtClean="0"/>
              <a:t>Into a mature organism that can </a:t>
            </a:r>
            <a:r>
              <a:rPr lang="en-US" sz="3500" u="sng" dirty="0" smtClean="0"/>
              <a:t>reproduce</a:t>
            </a:r>
          </a:p>
          <a:p>
            <a:pPr lvl="1"/>
            <a:r>
              <a:rPr lang="en-US" sz="3500" u="sng" dirty="0" smtClean="0"/>
              <a:t>Die</a:t>
            </a:r>
          </a:p>
          <a:p>
            <a:pPr lvl="2"/>
            <a:r>
              <a:rPr lang="en-US" sz="3500" dirty="0" smtClean="0"/>
              <a:t>Reach the end of its lifespan</a:t>
            </a:r>
            <a:endParaRPr lang="en-US" sz="3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37" y="3034822"/>
            <a:ext cx="821508" cy="5908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034" y="2579293"/>
            <a:ext cx="1485856" cy="10686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991" y="2142068"/>
            <a:ext cx="2207579" cy="15877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579" y="5083261"/>
            <a:ext cx="1812202" cy="85555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4824"/>
            <a:ext cx="7772400" cy="482392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900" u="sng" dirty="0" smtClean="0"/>
              <a:t>Reproduce</a:t>
            </a:r>
          </a:p>
          <a:p>
            <a:pPr lvl="1"/>
            <a:r>
              <a:rPr lang="en-US" sz="3200" dirty="0" smtClean="0"/>
              <a:t>Have the ability to create </a:t>
            </a:r>
            <a:r>
              <a:rPr lang="en-US" sz="3200" u="sng" dirty="0" smtClean="0"/>
              <a:t>offspring</a:t>
            </a:r>
            <a:r>
              <a:rPr lang="en-US" sz="3200" dirty="0" smtClean="0"/>
              <a:t> like themselves</a:t>
            </a:r>
          </a:p>
          <a:p>
            <a:pPr lvl="1"/>
            <a:r>
              <a:rPr lang="en-US" sz="3200" dirty="0" smtClean="0"/>
              <a:t>Types of reproduction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3200" dirty="0" smtClean="0"/>
              <a:t>If </a:t>
            </a:r>
            <a:r>
              <a:rPr lang="en-US" sz="3200" u="sng" dirty="0" smtClean="0"/>
              <a:t>one</a:t>
            </a:r>
            <a:r>
              <a:rPr lang="en-US" sz="3200" dirty="0" smtClean="0"/>
              <a:t> organism creates an exact copy  (clone) of itself to become 2 organisms, it is </a:t>
            </a:r>
            <a:r>
              <a:rPr lang="en-US" sz="3200" u="sng" dirty="0" smtClean="0"/>
              <a:t>asexual</a:t>
            </a:r>
            <a:r>
              <a:rPr lang="en-US" sz="3200" dirty="0" smtClean="0"/>
              <a:t> reproduction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3200" dirty="0" smtClean="0"/>
              <a:t>If </a:t>
            </a:r>
            <a:r>
              <a:rPr lang="en-US" sz="3200" u="sng" dirty="0" smtClean="0"/>
              <a:t>egg</a:t>
            </a:r>
            <a:r>
              <a:rPr lang="en-US" sz="3200" dirty="0" smtClean="0"/>
              <a:t> and </a:t>
            </a:r>
            <a:r>
              <a:rPr lang="en-US" sz="3200" u="sng" dirty="0" smtClean="0"/>
              <a:t>sperm</a:t>
            </a:r>
            <a:r>
              <a:rPr lang="en-US" sz="3200" dirty="0" smtClean="0"/>
              <a:t> unite to create a genetically different individual, it is </a:t>
            </a:r>
            <a:r>
              <a:rPr lang="en-US" sz="3200" u="sng" dirty="0" smtClean="0"/>
              <a:t>sexual</a:t>
            </a:r>
            <a:r>
              <a:rPr lang="en-US" sz="3200" dirty="0" smtClean="0"/>
              <a:t> reproduction</a:t>
            </a:r>
          </a:p>
          <a:p>
            <a:pPr marL="1771650" lvl="3" indent="-514350"/>
            <a:r>
              <a:rPr lang="en-US" sz="3200" dirty="0" smtClean="0"/>
              <a:t>Creates  new </a:t>
            </a:r>
            <a:r>
              <a:rPr lang="en-US" sz="3200" u="sng" dirty="0" smtClean="0"/>
              <a:t>gene</a:t>
            </a:r>
            <a:r>
              <a:rPr lang="en-US" sz="3200" dirty="0" smtClean="0"/>
              <a:t> combinations in a </a:t>
            </a:r>
            <a:r>
              <a:rPr lang="en-US" sz="3200" u="sng" dirty="0" smtClean="0"/>
              <a:t>species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59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0849"/>
            <a:ext cx="7772400" cy="4861249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600" dirty="0" smtClean="0"/>
              <a:t>Obtain </a:t>
            </a:r>
            <a:r>
              <a:rPr lang="en-US" sz="3600" u="sng" dirty="0" smtClean="0"/>
              <a:t>food</a:t>
            </a:r>
            <a:r>
              <a:rPr lang="en-US" sz="3600" dirty="0" smtClean="0"/>
              <a:t> which is used to produce </a:t>
            </a:r>
            <a:r>
              <a:rPr lang="en-US" sz="3600" u="sng" dirty="0" smtClean="0"/>
              <a:t>energy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b="1" dirty="0" smtClean="0"/>
              <a:t>Ways </a:t>
            </a:r>
            <a:r>
              <a:rPr lang="en-US" sz="2800" b="1" dirty="0"/>
              <a:t>O</a:t>
            </a:r>
            <a:r>
              <a:rPr lang="en-US" sz="2800" b="1" dirty="0" smtClean="0"/>
              <a:t>rganisms </a:t>
            </a:r>
            <a:r>
              <a:rPr lang="en-US" sz="2800" b="1" dirty="0"/>
              <a:t>O</a:t>
            </a:r>
            <a:r>
              <a:rPr lang="en-US" sz="2800" b="1" dirty="0" smtClean="0"/>
              <a:t>btain Food = </a:t>
            </a:r>
            <a:r>
              <a:rPr lang="en-US" sz="2800" b="1" u="sng" dirty="0" smtClean="0"/>
              <a:t>make</a:t>
            </a:r>
            <a:r>
              <a:rPr lang="en-US" sz="2800" b="1" dirty="0" smtClean="0"/>
              <a:t> it or </a:t>
            </a:r>
            <a:r>
              <a:rPr lang="en-US" sz="2800" b="1" u="sng" dirty="0" smtClean="0"/>
              <a:t>eat</a:t>
            </a:r>
            <a:r>
              <a:rPr lang="en-US" sz="2800" b="1" dirty="0" smtClean="0"/>
              <a:t> it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2800" u="sng" dirty="0" smtClean="0"/>
              <a:t>Autotrophs </a:t>
            </a:r>
            <a:r>
              <a:rPr lang="en-US" sz="2800" dirty="0" smtClean="0"/>
              <a:t>= make food in their cells</a:t>
            </a:r>
            <a:endParaRPr lang="en-US" sz="2800" u="sng" dirty="0" smtClean="0"/>
          </a:p>
          <a:p>
            <a:pPr marL="1771650" lvl="3" indent="-514350"/>
            <a:r>
              <a:rPr lang="en-US" sz="2800" dirty="0" smtClean="0"/>
              <a:t>Called the </a:t>
            </a:r>
            <a:r>
              <a:rPr lang="en-US" sz="2800" u="sng" dirty="0" smtClean="0"/>
              <a:t>producers</a:t>
            </a:r>
          </a:p>
          <a:p>
            <a:pPr marL="1771650" lvl="3" indent="-514350"/>
            <a:r>
              <a:rPr lang="en-US" sz="2800" dirty="0" smtClean="0"/>
              <a:t>Usually involves the process of </a:t>
            </a:r>
            <a:r>
              <a:rPr lang="en-US" sz="2800" u="sng" dirty="0" smtClean="0"/>
              <a:t>photosynthesis</a:t>
            </a:r>
          </a:p>
          <a:p>
            <a:pPr marL="1771650" lvl="3" indent="-514350"/>
            <a:r>
              <a:rPr lang="en-US" sz="2800" u="sng" dirty="0" smtClean="0"/>
              <a:t>Examples = plants, algae and some bacteria and protists</a:t>
            </a:r>
          </a:p>
          <a:p>
            <a:pPr marL="971550" lvl="1" indent="-514350">
              <a:buFont typeface="+mj-lt"/>
              <a:buAutoNum type="alphaUcPeriod"/>
            </a:pP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113" y="403053"/>
            <a:ext cx="1798857" cy="18693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849" y="3433722"/>
            <a:ext cx="1341502" cy="17205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5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All living things…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2"/>
            </a:pPr>
            <a:r>
              <a:rPr lang="en-US" sz="2800" u="sng" dirty="0" smtClean="0"/>
              <a:t>Heterotrophs</a:t>
            </a:r>
            <a:r>
              <a:rPr lang="en-US" sz="2800" dirty="0" smtClean="0"/>
              <a:t> = must </a:t>
            </a:r>
            <a:r>
              <a:rPr lang="en-US" sz="2800" u="sng" dirty="0" smtClean="0"/>
              <a:t>eat</a:t>
            </a:r>
            <a:r>
              <a:rPr lang="en-US" sz="2800" dirty="0" smtClean="0"/>
              <a:t> other organisms to get food (glucose) to their cells.</a:t>
            </a:r>
          </a:p>
          <a:p>
            <a:pPr lvl="2"/>
            <a:r>
              <a:rPr lang="en-US" sz="2800" dirty="0" smtClean="0"/>
              <a:t>Called the </a:t>
            </a:r>
            <a:r>
              <a:rPr lang="en-US" sz="2800" u="sng" dirty="0" smtClean="0"/>
              <a:t>consumers</a:t>
            </a:r>
          </a:p>
          <a:p>
            <a:pPr lvl="2"/>
            <a:r>
              <a:rPr lang="en-US" sz="2800" dirty="0" smtClean="0"/>
              <a:t>Examples = </a:t>
            </a:r>
            <a:r>
              <a:rPr lang="en-US" sz="2800" u="sng" dirty="0" smtClean="0"/>
              <a:t>all animals, most fungi, some bacteria, some protists</a:t>
            </a:r>
            <a:endParaRPr lang="en-US" sz="28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062" y="5036821"/>
            <a:ext cx="1726392" cy="133734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9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F7099E7F0604086C6FF54E3837E5C" ma:contentTypeVersion="0" ma:contentTypeDescription="Create a new document." ma:contentTypeScope="" ma:versionID="a5f6c1a9320cf5964a7de7e1e5649c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a933e43dfc40ec37962c1919002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C80EAE-8513-4EA6-8DA2-1AF9869183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3F06A04-6E33-4799-8202-1B62C4FBA0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97CB95-0BF2-44FD-9AB1-DBEE984C6B17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337</TotalTime>
  <Words>494</Words>
  <Application>Microsoft Office PowerPoint</Application>
  <PresentationFormat>On-screen Show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Celestial</vt:lpstr>
      <vt:lpstr>The Characteristics of life</vt:lpstr>
      <vt:lpstr>All living things…</vt:lpstr>
      <vt:lpstr>PowerPoint Presentation</vt:lpstr>
      <vt:lpstr>PowerPoint Presentation</vt:lpstr>
      <vt:lpstr>PowerPoint Presentation</vt:lpstr>
      <vt:lpstr>All Living things…</vt:lpstr>
      <vt:lpstr>All living things…</vt:lpstr>
      <vt:lpstr>All living things…</vt:lpstr>
      <vt:lpstr>All living things…</vt:lpstr>
      <vt:lpstr>PowerPoint Presentation</vt:lpstr>
      <vt:lpstr>All living things…</vt:lpstr>
      <vt:lpstr>All living things…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Characteristics of life</dc:title>
  <dc:creator>Fishel, Shelley</dc:creator>
  <cp:lastModifiedBy>Fishel, Shelley</cp:lastModifiedBy>
  <cp:revision>18</cp:revision>
  <cp:lastPrinted>2013-06-11T19:03:08Z</cp:lastPrinted>
  <dcterms:created xsi:type="dcterms:W3CDTF">2013-06-11T17:30:34Z</dcterms:created>
  <dcterms:modified xsi:type="dcterms:W3CDTF">2013-09-29T14:26:07Z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0x010100B23F7099E7F0604086C6FF54E3837E5C</vt:lpwstr>
  </property>
</Properties>
</file>