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1.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29"/>
  </p:notesMasterIdLst>
  <p:sldIdLst>
    <p:sldId id="256" r:id="rId5"/>
    <p:sldId id="257" r:id="rId6"/>
    <p:sldId id="258" r:id="rId7"/>
    <p:sldId id="266" r:id="rId8"/>
    <p:sldId id="267" r:id="rId9"/>
    <p:sldId id="268" r:id="rId10"/>
    <p:sldId id="269" r:id="rId11"/>
    <p:sldId id="270" r:id="rId12"/>
    <p:sldId id="271" r:id="rId13"/>
    <p:sldId id="277" r:id="rId14"/>
    <p:sldId id="278" r:id="rId15"/>
    <p:sldId id="279" r:id="rId16"/>
    <p:sldId id="259" r:id="rId17"/>
    <p:sldId id="260" r:id="rId18"/>
    <p:sldId id="261" r:id="rId19"/>
    <p:sldId id="262" r:id="rId20"/>
    <p:sldId id="276" r:id="rId21"/>
    <p:sldId id="264" r:id="rId22"/>
    <p:sldId id="265" r:id="rId23"/>
    <p:sldId id="280" r:id="rId24"/>
    <p:sldId id="272" r:id="rId25"/>
    <p:sldId id="273" r:id="rId26"/>
    <p:sldId id="274" r:id="rId27"/>
    <p:sldId id="275" r:id="rId28"/>
  </p:sldIdLst>
  <p:sldSz cx="9144000" cy="6858000" type="screen4x3"/>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05" autoAdjust="0"/>
  </p:normalViewPr>
  <p:slideViewPr>
    <p:cSldViewPr>
      <p:cViewPr varScale="1">
        <p:scale>
          <a:sx n="70" d="100"/>
          <a:sy n="70" d="100"/>
        </p:scale>
        <p:origin x="1386"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3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AB8ACB-CF33-498F-934F-E5242E561290}" type="datetimeFigureOut">
              <a:rPr lang="en-US" smtClean="0"/>
              <a:t>3/9/2016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BF9427-D900-4EA1-9CFC-BC6C5A3C67A7}" type="slidenum">
              <a:rPr lang="en-US" smtClean="0"/>
              <a:t>‹#›</a:t>
            </a:fld>
            <a:endParaRPr lang="en-US"/>
          </a:p>
        </p:txBody>
      </p:sp>
    </p:spTree>
    <p:extLst>
      <p:ext uri="{BB962C8B-B14F-4D97-AF65-F5344CB8AC3E}">
        <p14:creationId xmlns:p14="http://schemas.microsoft.com/office/powerpoint/2010/main" val="1626286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BF9427-D900-4EA1-9CFC-BC6C5A3C67A7}" type="slidenum">
              <a:rPr lang="en-US" smtClean="0"/>
              <a:t>20</a:t>
            </a:fld>
            <a:endParaRPr lang="en-US"/>
          </a:p>
        </p:txBody>
      </p:sp>
    </p:spTree>
    <p:extLst>
      <p:ext uri="{BB962C8B-B14F-4D97-AF65-F5344CB8AC3E}">
        <p14:creationId xmlns:p14="http://schemas.microsoft.com/office/powerpoint/2010/main" val="1672345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D3DFEC50-2D17-4216-896C-AF45B98ACAF8}" type="datetime1">
              <a:rPr lang="en-US" smtClean="0"/>
              <a:t>3/9/2016</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D366554D-89B9-4B3E-B19E-D80CF560ABDC}"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19C61F-7B66-4101-BA0A-280C51D6D640}" type="datetime1">
              <a:rPr lang="en-US" smtClean="0"/>
              <a:t>3/9/2016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6554D-89B9-4B3E-B19E-D80CF560ABD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57DB82-FB05-4B6F-8AF1-3B957EC8CCF8}" type="datetime1">
              <a:rPr lang="en-US" smtClean="0"/>
              <a:t>3/9/2016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6554D-89B9-4B3E-B19E-D80CF560ABD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0DB7453-1ABC-4B1D-A074-3A9D10E943E1}" type="datetime1">
              <a:rPr lang="en-US" smtClean="0"/>
              <a:t>3/9/2016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6554D-89B9-4B3E-B19E-D80CF560ABD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73226A-4CD0-4AF2-9DCA-BEE7F1C109A4}" type="datetime1">
              <a:rPr lang="en-US" smtClean="0"/>
              <a:t>3/9/2016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6554D-89B9-4B3E-B19E-D80CF560ABD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D684410C-EC77-4E9D-A739-09C64674A99E}" type="datetime1">
              <a:rPr lang="en-US" smtClean="0"/>
              <a:t>3/9/2016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66554D-89B9-4B3E-B19E-D80CF560ABDC}"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CB0F535-D308-407B-A658-353094756902}" type="datetime1">
              <a:rPr lang="en-US" smtClean="0"/>
              <a:t>3/9/2016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66554D-89B9-4B3E-B19E-D80CF560ABD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F7D8D1-11A9-41EC-9633-DA7A5F014EC9}" type="datetime1">
              <a:rPr lang="en-US" smtClean="0"/>
              <a:t>3/9/2016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66554D-89B9-4B3E-B19E-D80CF560ABD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8F1A96-EA6B-4F03-8D3E-6D55EB54542C}" type="datetime1">
              <a:rPr lang="en-US" smtClean="0"/>
              <a:t>3/9/2016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66554D-89B9-4B3E-B19E-D80CF560ABD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290BE93-C695-4B2C-A948-75B566DD59EE}" type="datetime1">
              <a:rPr lang="en-US" smtClean="0"/>
              <a:t>3/9/2016</a:t>
            </a:fld>
            <a:endParaRPr lang="en-US"/>
          </a:p>
        </p:txBody>
      </p:sp>
      <p:sp>
        <p:nvSpPr>
          <p:cNvPr id="7" name="Slide Number Placeholder 6"/>
          <p:cNvSpPr>
            <a:spLocks noGrp="1"/>
          </p:cNvSpPr>
          <p:nvPr>
            <p:ph type="sldNum" sz="quarter" idx="12"/>
          </p:nvPr>
        </p:nvSpPr>
        <p:spPr/>
        <p:txBody>
          <a:bodyPr/>
          <a:lstStyle/>
          <a:p>
            <a:fld id="{D366554D-89B9-4B3E-B19E-D80CF560ABDC}"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4A83EF-8A95-4C4D-BC3D-21765177825B}" type="datetime1">
              <a:rPr lang="en-US" smtClean="0"/>
              <a:t>3/9/2016</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D366554D-89B9-4B3E-B19E-D80CF560ABD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804C4410-4941-44F3-8C1C-2AABAD2BAFCD}" type="datetime1">
              <a:rPr lang="en-US" smtClean="0"/>
              <a:t>3/9/2016</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D366554D-89B9-4B3E-B19E-D80CF560ABD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slide" Target="slide4.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3.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Mutations</a:t>
            </a:r>
            <a:endParaRPr lang="en-US" dirty="0"/>
          </a:p>
        </p:txBody>
      </p:sp>
      <p:sp>
        <p:nvSpPr>
          <p:cNvPr id="3" name="Subtitle 2"/>
          <p:cNvSpPr>
            <a:spLocks noGrp="1"/>
          </p:cNvSpPr>
          <p:nvPr>
            <p:ph type="subTitle" idx="1"/>
          </p:nvPr>
        </p:nvSpPr>
        <p:spPr/>
        <p:txBody>
          <a:bodyPr/>
          <a:lstStyle/>
          <a:p>
            <a:pPr algn="ctr"/>
            <a:r>
              <a:rPr lang="en-US" smtClean="0"/>
              <a:t>and</a:t>
            </a:r>
          </a:p>
          <a:p>
            <a:pPr algn="ctr"/>
            <a:r>
              <a:rPr lang="en-US" dirty="0" smtClean="0"/>
              <a:t>Nature vs. Nurture</a:t>
            </a:r>
            <a:endParaRPr lang="en-US" dirty="0"/>
          </a:p>
        </p:txBody>
      </p:sp>
      <p:sp>
        <p:nvSpPr>
          <p:cNvPr id="4" name="Slide Number Placeholder 3"/>
          <p:cNvSpPr>
            <a:spLocks noGrp="1"/>
          </p:cNvSpPr>
          <p:nvPr>
            <p:ph type="sldNum" sz="quarter" idx="12"/>
          </p:nvPr>
        </p:nvSpPr>
        <p:spPr/>
        <p:txBody>
          <a:bodyPr/>
          <a:lstStyle/>
          <a:p>
            <a:fld id="{D366554D-89B9-4B3E-B19E-D80CF560ABDC}" type="slidenum">
              <a:rPr lang="en-US" smtClean="0"/>
              <a:t>1</a:t>
            </a:fld>
            <a:endParaRPr lang="en-US"/>
          </a:p>
        </p:txBody>
      </p:sp>
    </p:spTree>
    <p:custDataLst>
      <p:tags r:id="rId1"/>
    </p:custDataLst>
    <p:extLst>
      <p:ext uri="{BB962C8B-B14F-4D97-AF65-F5344CB8AC3E}">
        <p14:creationId xmlns:p14="http://schemas.microsoft.com/office/powerpoint/2010/main" val="16842832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Nonsense mutations</a:t>
            </a:r>
            <a:endParaRPr lang="en-US" dirty="0"/>
          </a:p>
        </p:txBody>
      </p:sp>
      <p:sp>
        <p:nvSpPr>
          <p:cNvPr id="3" name="Content Placeholder 2"/>
          <p:cNvSpPr>
            <a:spLocks noGrp="1"/>
          </p:cNvSpPr>
          <p:nvPr>
            <p:ph idx="1"/>
          </p:nvPr>
        </p:nvSpPr>
        <p:spPr/>
        <p:txBody>
          <a:bodyPr/>
          <a:lstStyle/>
          <a:p>
            <a:r>
              <a:rPr lang="en-US" dirty="0" smtClean="0"/>
              <a:t>A point mutation that codes for a stop codon in the middle of a protein.</a:t>
            </a:r>
          </a:p>
          <a:p>
            <a:r>
              <a:rPr lang="en-US" dirty="0" smtClean="0"/>
              <a:t>Shortens protein.</a:t>
            </a:r>
          </a:p>
          <a:p>
            <a:r>
              <a:rPr lang="en-US" dirty="0" smtClean="0"/>
              <a:t>Makes no sense.</a:t>
            </a:r>
          </a:p>
          <a:p>
            <a:endParaRPr lang="en-US" dirty="0"/>
          </a:p>
        </p:txBody>
      </p:sp>
      <p:pic>
        <p:nvPicPr>
          <p:cNvPr id="4" name="Picture 3"/>
          <p:cNvPicPr>
            <a:picLocks noChangeAspect="1"/>
          </p:cNvPicPr>
          <p:nvPr/>
        </p:nvPicPr>
        <p:blipFill>
          <a:blip r:embed="rId2"/>
          <a:stretch>
            <a:fillRect/>
          </a:stretch>
        </p:blipFill>
        <p:spPr>
          <a:xfrm>
            <a:off x="3962400" y="3048000"/>
            <a:ext cx="4524375" cy="3333750"/>
          </a:xfrm>
          <a:prstGeom prst="rect">
            <a:avLst/>
          </a:prstGeom>
        </p:spPr>
      </p:pic>
      <p:sp>
        <p:nvSpPr>
          <p:cNvPr id="5" name="Slide Number Placeholder 4"/>
          <p:cNvSpPr>
            <a:spLocks noGrp="1"/>
          </p:cNvSpPr>
          <p:nvPr>
            <p:ph type="sldNum" sz="quarter" idx="12"/>
          </p:nvPr>
        </p:nvSpPr>
        <p:spPr/>
        <p:txBody>
          <a:bodyPr/>
          <a:lstStyle/>
          <a:p>
            <a:fld id="{D366554D-89B9-4B3E-B19E-D80CF560ABDC}" type="slidenum">
              <a:rPr lang="en-US" smtClean="0"/>
              <a:t>10</a:t>
            </a:fld>
            <a:endParaRPr lang="en-US"/>
          </a:p>
        </p:txBody>
      </p:sp>
    </p:spTree>
    <p:extLst>
      <p:ext uri="{BB962C8B-B14F-4D97-AF65-F5344CB8AC3E}">
        <p14:creationId xmlns:p14="http://schemas.microsoft.com/office/powerpoint/2010/main" val="876357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Silent mutation</a:t>
            </a:r>
            <a:endParaRPr lang="en-US" dirty="0"/>
          </a:p>
        </p:txBody>
      </p:sp>
      <p:sp>
        <p:nvSpPr>
          <p:cNvPr id="3" name="Content Placeholder 2"/>
          <p:cNvSpPr>
            <a:spLocks noGrp="1"/>
          </p:cNvSpPr>
          <p:nvPr>
            <p:ph idx="1"/>
          </p:nvPr>
        </p:nvSpPr>
        <p:spPr/>
        <p:txBody>
          <a:bodyPr/>
          <a:lstStyle/>
          <a:p>
            <a:r>
              <a:rPr lang="en-US" dirty="0" smtClean="0"/>
              <a:t>Change in the base sequence that does NOT alter the amino acid placement in the protein.</a:t>
            </a:r>
          </a:p>
          <a:p>
            <a:r>
              <a:rPr lang="en-US" dirty="0" smtClean="0"/>
              <a:t>Has no effect on the protein.</a:t>
            </a:r>
            <a:endParaRPr lang="en-US" dirty="0"/>
          </a:p>
        </p:txBody>
      </p:sp>
      <p:pic>
        <p:nvPicPr>
          <p:cNvPr id="4" name="Picture 3"/>
          <p:cNvPicPr>
            <a:picLocks noChangeAspect="1"/>
          </p:cNvPicPr>
          <p:nvPr/>
        </p:nvPicPr>
        <p:blipFill>
          <a:blip r:embed="rId2"/>
          <a:stretch>
            <a:fillRect/>
          </a:stretch>
        </p:blipFill>
        <p:spPr>
          <a:xfrm>
            <a:off x="1981200" y="3886200"/>
            <a:ext cx="5029200" cy="2397252"/>
          </a:xfrm>
          <a:prstGeom prst="rect">
            <a:avLst/>
          </a:prstGeom>
        </p:spPr>
      </p:pic>
      <p:sp>
        <p:nvSpPr>
          <p:cNvPr id="5" name="Slide Number Placeholder 4"/>
          <p:cNvSpPr>
            <a:spLocks noGrp="1"/>
          </p:cNvSpPr>
          <p:nvPr>
            <p:ph type="sldNum" sz="quarter" idx="12"/>
          </p:nvPr>
        </p:nvSpPr>
        <p:spPr/>
        <p:txBody>
          <a:bodyPr/>
          <a:lstStyle/>
          <a:p>
            <a:fld id="{D366554D-89B9-4B3E-B19E-D80CF560ABDC}" type="slidenum">
              <a:rPr lang="en-US" smtClean="0"/>
              <a:t>11</a:t>
            </a:fld>
            <a:endParaRPr lang="en-US"/>
          </a:p>
        </p:txBody>
      </p:sp>
    </p:spTree>
    <p:extLst>
      <p:ext uri="{BB962C8B-B14F-4D97-AF65-F5344CB8AC3E}">
        <p14:creationId xmlns:p14="http://schemas.microsoft.com/office/powerpoint/2010/main" val="1152820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2" y="457200"/>
            <a:ext cx="7024744" cy="1143000"/>
          </a:xfrm>
        </p:spPr>
        <p:txBody>
          <a:bodyPr/>
          <a:lstStyle/>
          <a:p>
            <a:r>
              <a:rPr lang="en-US" dirty="0" smtClean="0"/>
              <a:t>Missense mutation</a:t>
            </a:r>
            <a:endParaRPr lang="en-US" dirty="0"/>
          </a:p>
        </p:txBody>
      </p:sp>
      <p:sp>
        <p:nvSpPr>
          <p:cNvPr id="5" name="Content Placeholder 4"/>
          <p:cNvSpPr>
            <a:spLocks noGrp="1"/>
          </p:cNvSpPr>
          <p:nvPr>
            <p:ph idx="1"/>
          </p:nvPr>
        </p:nvSpPr>
        <p:spPr>
          <a:xfrm>
            <a:off x="1043492" y="1600200"/>
            <a:ext cx="6777317" cy="4232429"/>
          </a:xfrm>
        </p:spPr>
        <p:txBody>
          <a:bodyPr/>
          <a:lstStyle/>
          <a:p>
            <a:r>
              <a:rPr lang="en-US" dirty="0" smtClean="0"/>
              <a:t>Mutations that occurs when a single point mutation occurs and a different amino acid is inserted, changing the protein.</a:t>
            </a:r>
          </a:p>
          <a:p>
            <a:r>
              <a:rPr lang="en-US" dirty="0" smtClean="0"/>
              <a:t>Protein malfunctions.</a:t>
            </a:r>
            <a:endParaRPr lang="en-US" dirty="0"/>
          </a:p>
        </p:txBody>
      </p:sp>
      <p:pic>
        <p:nvPicPr>
          <p:cNvPr id="6" name="Picture 5"/>
          <p:cNvPicPr>
            <a:picLocks noChangeAspect="1"/>
          </p:cNvPicPr>
          <p:nvPr/>
        </p:nvPicPr>
        <p:blipFill>
          <a:blip r:embed="rId2"/>
          <a:stretch>
            <a:fillRect/>
          </a:stretch>
        </p:blipFill>
        <p:spPr>
          <a:xfrm>
            <a:off x="1872604" y="3276600"/>
            <a:ext cx="4133964" cy="3048000"/>
          </a:xfrm>
          <a:prstGeom prst="rect">
            <a:avLst/>
          </a:prstGeom>
        </p:spPr>
      </p:pic>
      <p:sp>
        <p:nvSpPr>
          <p:cNvPr id="3" name="Slide Number Placeholder 2"/>
          <p:cNvSpPr>
            <a:spLocks noGrp="1"/>
          </p:cNvSpPr>
          <p:nvPr>
            <p:ph type="sldNum" sz="quarter" idx="12"/>
          </p:nvPr>
        </p:nvSpPr>
        <p:spPr/>
        <p:txBody>
          <a:bodyPr/>
          <a:lstStyle/>
          <a:p>
            <a:fld id="{D366554D-89B9-4B3E-B19E-D80CF560ABDC}" type="slidenum">
              <a:rPr lang="en-US" smtClean="0"/>
              <a:t>12</a:t>
            </a:fld>
            <a:endParaRPr lang="en-US"/>
          </a:p>
        </p:txBody>
      </p:sp>
      <p:sp>
        <p:nvSpPr>
          <p:cNvPr id="4" name="Action Button: Forward or Next 3">
            <a:hlinkClick r:id="rId3" action="ppaction://hlinksldjump" highlightClick="1"/>
          </p:cNvPr>
          <p:cNvSpPr/>
          <p:nvPr/>
        </p:nvSpPr>
        <p:spPr>
          <a:xfrm>
            <a:off x="7382436" y="5715000"/>
            <a:ext cx="685800" cy="6096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16249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Types of mutations</a:t>
            </a:r>
            <a:r>
              <a:rPr lang="en-US" dirty="0"/>
              <a:t/>
            </a:r>
            <a:br>
              <a:rPr lang="en-US" dirty="0"/>
            </a:br>
            <a:endParaRPr lang="en-US" dirty="0"/>
          </a:p>
        </p:txBody>
      </p:sp>
      <p:sp>
        <p:nvSpPr>
          <p:cNvPr id="3" name="Content Placeholder 2"/>
          <p:cNvSpPr>
            <a:spLocks noGrp="1"/>
          </p:cNvSpPr>
          <p:nvPr>
            <p:ph idx="1"/>
          </p:nvPr>
        </p:nvSpPr>
        <p:spPr/>
        <p:txBody>
          <a:bodyPr/>
          <a:lstStyle/>
          <a:p>
            <a:pPr marL="68580" indent="0">
              <a:buNone/>
            </a:pPr>
            <a:r>
              <a:rPr lang="en-US" b="1" dirty="0" smtClean="0">
                <a:solidFill>
                  <a:schemeClr val="accent1"/>
                </a:solidFill>
              </a:rPr>
              <a:t>B.  Chromosomes </a:t>
            </a:r>
            <a:r>
              <a:rPr lang="en-US" b="1" dirty="0">
                <a:solidFill>
                  <a:schemeClr val="accent1"/>
                </a:solidFill>
              </a:rPr>
              <a:t>Mutations</a:t>
            </a:r>
            <a:endParaRPr lang="en-US" dirty="0">
              <a:solidFill>
                <a:schemeClr val="accent1"/>
              </a:solidFill>
            </a:endParaRPr>
          </a:p>
          <a:p>
            <a:pPr lvl="1"/>
            <a:r>
              <a:rPr lang="en-US" dirty="0"/>
              <a:t>May involve:</a:t>
            </a:r>
          </a:p>
          <a:p>
            <a:pPr lvl="2"/>
            <a:r>
              <a:rPr lang="en-US" dirty="0"/>
              <a:t>Changing the structure of a </a:t>
            </a:r>
            <a:r>
              <a:rPr lang="en-US" dirty="0" smtClean="0"/>
              <a:t>chromosome</a:t>
            </a:r>
            <a:endParaRPr lang="en-US" dirty="0"/>
          </a:p>
          <a:p>
            <a:pPr lvl="2"/>
            <a:r>
              <a:rPr lang="en-US" dirty="0"/>
              <a:t>The loss or gain of part of a chromosome </a:t>
            </a:r>
            <a:endParaRPr lang="en-US" dirty="0" smtClean="0"/>
          </a:p>
          <a:p>
            <a:pPr lvl="2"/>
            <a:r>
              <a:rPr lang="en-US" dirty="0" smtClean="0"/>
              <a:t>More dramatic changes to organism</a:t>
            </a:r>
            <a:endParaRPr lang="en-US" dirty="0"/>
          </a:p>
        </p:txBody>
      </p:sp>
      <p:sp>
        <p:nvSpPr>
          <p:cNvPr id="4" name="Slide Number Placeholder 3"/>
          <p:cNvSpPr>
            <a:spLocks noGrp="1"/>
          </p:cNvSpPr>
          <p:nvPr>
            <p:ph type="sldNum" sz="quarter" idx="12"/>
          </p:nvPr>
        </p:nvSpPr>
        <p:spPr/>
        <p:txBody>
          <a:bodyPr/>
          <a:lstStyle/>
          <a:p>
            <a:fld id="{D366554D-89B9-4B3E-B19E-D80CF560ABDC}" type="slidenum">
              <a:rPr lang="en-US" smtClean="0"/>
              <a:t>13</a:t>
            </a:fld>
            <a:endParaRPr lang="en-US"/>
          </a:p>
        </p:txBody>
      </p:sp>
    </p:spTree>
    <p:custDataLst>
      <p:tags r:id="rId1"/>
    </p:custDataLst>
    <p:extLst>
      <p:ext uri="{BB962C8B-B14F-4D97-AF65-F5344CB8AC3E}">
        <p14:creationId xmlns:p14="http://schemas.microsoft.com/office/powerpoint/2010/main" val="849066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Chromosome Mutations</a:t>
            </a:r>
            <a:endParaRPr lang="en-US" dirty="0"/>
          </a:p>
        </p:txBody>
      </p:sp>
      <p:sp>
        <p:nvSpPr>
          <p:cNvPr id="3" name="Content Placeholder 2"/>
          <p:cNvSpPr>
            <a:spLocks noGrp="1"/>
          </p:cNvSpPr>
          <p:nvPr>
            <p:ph idx="1"/>
          </p:nvPr>
        </p:nvSpPr>
        <p:spPr/>
        <p:txBody>
          <a:bodyPr/>
          <a:lstStyle/>
          <a:p>
            <a:pPr lvl="0"/>
            <a:r>
              <a:rPr lang="en-US" dirty="0" smtClean="0"/>
              <a:t>Six types  </a:t>
            </a:r>
            <a:r>
              <a:rPr lang="en-US" dirty="0"/>
              <a:t>of chromosome mutations exist:</a:t>
            </a:r>
          </a:p>
          <a:p>
            <a:pPr lvl="1"/>
            <a:r>
              <a:rPr lang="en-US" sz="2400" dirty="0"/>
              <a:t>Deletion</a:t>
            </a:r>
          </a:p>
          <a:p>
            <a:pPr lvl="1"/>
            <a:r>
              <a:rPr lang="en-US" sz="2400" dirty="0"/>
              <a:t>Inversion</a:t>
            </a:r>
          </a:p>
          <a:p>
            <a:pPr lvl="1"/>
            <a:r>
              <a:rPr lang="en-US" sz="2400" dirty="0"/>
              <a:t>Duplication </a:t>
            </a:r>
          </a:p>
          <a:p>
            <a:pPr lvl="1"/>
            <a:r>
              <a:rPr lang="en-US" sz="2400" dirty="0"/>
              <a:t>Nondisjunction</a:t>
            </a:r>
          </a:p>
          <a:p>
            <a:pPr lvl="1"/>
            <a:r>
              <a:rPr lang="en-US" sz="2400" dirty="0"/>
              <a:t>Translocation </a:t>
            </a:r>
            <a:endParaRPr lang="en-US" sz="2400" dirty="0" smtClean="0"/>
          </a:p>
          <a:p>
            <a:pPr lvl="1"/>
            <a:r>
              <a:rPr lang="en-US" sz="2400" dirty="0" smtClean="0"/>
              <a:t>Insertion</a:t>
            </a:r>
            <a:endParaRPr lang="en-US" sz="2400" dirty="0"/>
          </a:p>
          <a:p>
            <a:endParaRPr lang="en-US" dirty="0"/>
          </a:p>
        </p:txBody>
      </p:sp>
      <p:sp>
        <p:nvSpPr>
          <p:cNvPr id="4" name="Slide Number Placeholder 3"/>
          <p:cNvSpPr>
            <a:spLocks noGrp="1"/>
          </p:cNvSpPr>
          <p:nvPr>
            <p:ph type="sldNum" sz="quarter" idx="12"/>
          </p:nvPr>
        </p:nvSpPr>
        <p:spPr/>
        <p:txBody>
          <a:bodyPr/>
          <a:lstStyle/>
          <a:p>
            <a:fld id="{D366554D-89B9-4B3E-B19E-D80CF560ABDC}" type="slidenum">
              <a:rPr lang="en-US" smtClean="0"/>
              <a:t>14</a:t>
            </a:fld>
            <a:endParaRPr lang="en-US"/>
          </a:p>
        </p:txBody>
      </p:sp>
    </p:spTree>
    <p:custDataLst>
      <p:tags r:id="rId1"/>
    </p:custDataLst>
    <p:extLst>
      <p:ext uri="{BB962C8B-B14F-4D97-AF65-F5344CB8AC3E}">
        <p14:creationId xmlns:p14="http://schemas.microsoft.com/office/powerpoint/2010/main" val="135006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Deletion</a:t>
            </a:r>
            <a:endParaRPr lang="en-US" dirty="0"/>
          </a:p>
        </p:txBody>
      </p:sp>
      <p:sp>
        <p:nvSpPr>
          <p:cNvPr id="3" name="Content Placeholder 2"/>
          <p:cNvSpPr>
            <a:spLocks noGrp="1"/>
          </p:cNvSpPr>
          <p:nvPr>
            <p:ph idx="1"/>
          </p:nvPr>
        </p:nvSpPr>
        <p:spPr/>
        <p:txBody>
          <a:bodyPr/>
          <a:lstStyle/>
          <a:p>
            <a:pPr lvl="1"/>
            <a:r>
              <a:rPr lang="en-US" dirty="0" smtClean="0"/>
              <a:t>Due </a:t>
            </a:r>
            <a:r>
              <a:rPr lang="en-US" dirty="0"/>
              <a:t>to </a:t>
            </a:r>
            <a:r>
              <a:rPr lang="en-US" dirty="0" smtClean="0"/>
              <a:t>breakage</a:t>
            </a:r>
            <a:endParaRPr lang="en-US" dirty="0"/>
          </a:p>
          <a:p>
            <a:pPr lvl="1"/>
            <a:r>
              <a:rPr lang="en-US" dirty="0"/>
              <a:t>A piece of a </a:t>
            </a:r>
            <a:r>
              <a:rPr lang="en-US" dirty="0" smtClean="0"/>
              <a:t>chromosome </a:t>
            </a:r>
            <a:r>
              <a:rPr lang="en-US" dirty="0"/>
              <a:t>is lost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2514600"/>
            <a:ext cx="2293228" cy="3581400"/>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D366554D-89B9-4B3E-B19E-D80CF560ABDC}" type="slidenum">
              <a:rPr lang="en-US" smtClean="0"/>
              <a:t>15</a:t>
            </a:fld>
            <a:endParaRPr lang="en-US"/>
          </a:p>
        </p:txBody>
      </p:sp>
    </p:spTree>
    <p:custDataLst>
      <p:tags r:id="rId1"/>
    </p:custDataLst>
    <p:extLst>
      <p:ext uri="{BB962C8B-B14F-4D97-AF65-F5344CB8AC3E}">
        <p14:creationId xmlns:p14="http://schemas.microsoft.com/office/powerpoint/2010/main" val="2835388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nodeType="clickEffect">
                                  <p:stCondLst>
                                    <p:cond delay="0"/>
                                  </p:stCondLst>
                                  <p:childTnLst>
                                    <p:set>
                                      <p:cBhvr>
                                        <p:cTn id="20" dur="1" fill="hold">
                                          <p:stCondLst>
                                            <p:cond delay="0"/>
                                          </p:stCondLst>
                                        </p:cTn>
                                        <p:tgtEl>
                                          <p:spTgt spid="1026"/>
                                        </p:tgtEl>
                                        <p:attrNameLst>
                                          <p:attrName>style.visibility</p:attrName>
                                        </p:attrNameLst>
                                      </p:cBhvr>
                                      <p:to>
                                        <p:strVal val="visible"/>
                                      </p:to>
                                    </p:set>
                                    <p:animEffect transition="in" filter="wheel(1)">
                                      <p:cBhvr>
                                        <p:cTn id="21"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Inversion</a:t>
            </a:r>
            <a:endParaRPr lang="en-US" dirty="0"/>
          </a:p>
        </p:txBody>
      </p:sp>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62000" y="2362200"/>
            <a:ext cx="8730200" cy="3733800"/>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D366554D-89B9-4B3E-B19E-D80CF560ABDC}" type="slidenum">
              <a:rPr lang="en-US" smtClean="0"/>
              <a:t>16</a:t>
            </a:fld>
            <a:endParaRPr lang="en-US"/>
          </a:p>
        </p:txBody>
      </p:sp>
    </p:spTree>
    <p:custDataLst>
      <p:tags r:id="rId1"/>
    </p:custDataLst>
    <p:extLst>
      <p:ext uri="{BB962C8B-B14F-4D97-AF65-F5344CB8AC3E}">
        <p14:creationId xmlns:p14="http://schemas.microsoft.com/office/powerpoint/2010/main" val="1246356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wheel(1)">
                                      <p:cBhvr>
                                        <p:cTn id="7"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Duplication</a:t>
            </a:r>
            <a:endParaRPr lang="en-US" dirty="0"/>
          </a:p>
        </p:txBody>
      </p:sp>
      <p:sp>
        <p:nvSpPr>
          <p:cNvPr id="3" name="Content Placeholder 2"/>
          <p:cNvSpPr>
            <a:spLocks noGrp="1"/>
          </p:cNvSpPr>
          <p:nvPr>
            <p:ph idx="1"/>
          </p:nvPr>
        </p:nvSpPr>
        <p:spPr/>
        <p:txBody>
          <a:bodyPr/>
          <a:lstStyle/>
          <a:p>
            <a:pPr lvl="1"/>
            <a:r>
              <a:rPr lang="en-US" dirty="0" smtClean="0"/>
              <a:t>Occurs </a:t>
            </a:r>
            <a:r>
              <a:rPr lang="en-US" dirty="0"/>
              <a:t>when a gene sequence is repeated</a:t>
            </a:r>
          </a:p>
          <a:p>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3505200"/>
            <a:ext cx="4576572"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D366554D-89B9-4B3E-B19E-D80CF560ABDC}" type="slidenum">
              <a:rPr lang="en-US" smtClean="0"/>
              <a:t>17</a:t>
            </a:fld>
            <a:endParaRPr lang="en-US"/>
          </a:p>
        </p:txBody>
      </p:sp>
    </p:spTree>
    <p:custDataLst>
      <p:tags r:id="rId1"/>
    </p:custDataLst>
    <p:extLst>
      <p:ext uri="{BB962C8B-B14F-4D97-AF65-F5344CB8AC3E}">
        <p14:creationId xmlns:p14="http://schemas.microsoft.com/office/powerpoint/2010/main" val="4584914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Nondisjunction</a:t>
            </a:r>
            <a:endParaRPr lang="en-US" dirty="0"/>
          </a:p>
        </p:txBody>
      </p:sp>
      <p:pic>
        <p:nvPicPr>
          <p:cNvPr id="4098"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2120961"/>
            <a:ext cx="8218862" cy="4279839"/>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D366554D-89B9-4B3E-B19E-D80CF560ABDC}" type="slidenum">
              <a:rPr lang="en-US" smtClean="0"/>
              <a:t>18</a:t>
            </a:fld>
            <a:endParaRPr lang="en-US"/>
          </a:p>
        </p:txBody>
      </p:sp>
    </p:spTree>
    <p:custDataLst>
      <p:tags r:id="rId1"/>
    </p:custDataLst>
    <p:extLst>
      <p:ext uri="{BB962C8B-B14F-4D97-AF65-F5344CB8AC3E}">
        <p14:creationId xmlns:p14="http://schemas.microsoft.com/office/powerpoint/2010/main" val="2050777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randombar(horizontal)">
                                      <p:cBhvr>
                                        <p:cTn id="7"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Translocation</a:t>
            </a:r>
            <a:endParaRPr lang="en-US" dirty="0"/>
          </a:p>
        </p:txBody>
      </p:sp>
      <p:sp>
        <p:nvSpPr>
          <p:cNvPr id="3" name="Content Placeholder 2"/>
          <p:cNvSpPr>
            <a:spLocks noGrp="1"/>
          </p:cNvSpPr>
          <p:nvPr>
            <p:ph idx="1"/>
          </p:nvPr>
        </p:nvSpPr>
        <p:spPr/>
        <p:txBody>
          <a:bodyPr/>
          <a:lstStyle/>
          <a:p>
            <a:r>
              <a:rPr lang="en-US" dirty="0"/>
              <a:t> </a:t>
            </a:r>
          </a:p>
          <a:p>
            <a:endParaRPr lang="en-US" dirty="0"/>
          </a:p>
        </p:txBody>
      </p:sp>
      <p:pic>
        <p:nvPicPr>
          <p:cNvPr id="51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667000"/>
            <a:ext cx="8382000" cy="3490912"/>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D366554D-89B9-4B3E-B19E-D80CF560ABDC}" type="slidenum">
              <a:rPr lang="en-US" smtClean="0"/>
              <a:t>19</a:t>
            </a:fld>
            <a:endParaRPr lang="en-US"/>
          </a:p>
        </p:txBody>
      </p:sp>
    </p:spTree>
    <p:custDataLst>
      <p:tags r:id="rId1"/>
    </p:custDataLst>
    <p:extLst>
      <p:ext uri="{BB962C8B-B14F-4D97-AF65-F5344CB8AC3E}">
        <p14:creationId xmlns:p14="http://schemas.microsoft.com/office/powerpoint/2010/main" val="645343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circle(out)">
                                      <p:cBhvr>
                                        <p:cTn id="7" dur="20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are mutations?</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lvl="1"/>
            <a:r>
              <a:rPr lang="en-US" dirty="0" smtClean="0"/>
              <a:t>Changes </a:t>
            </a:r>
            <a:r>
              <a:rPr lang="en-US" dirty="0"/>
              <a:t>in the nucleotide sequence of DNA</a:t>
            </a:r>
          </a:p>
          <a:p>
            <a:pPr lvl="1"/>
            <a:r>
              <a:rPr lang="en-US" dirty="0"/>
              <a:t>May occur in somatic cells (aren’t passed to offspring</a:t>
            </a:r>
            <a:r>
              <a:rPr lang="en-US" dirty="0" smtClean="0"/>
              <a:t>); called somatic mutations</a:t>
            </a:r>
            <a:endParaRPr lang="en-US" dirty="0"/>
          </a:p>
          <a:p>
            <a:pPr lvl="1"/>
            <a:r>
              <a:rPr lang="en-US" dirty="0"/>
              <a:t>May occur in gametes (sperm and egg) and be passed to </a:t>
            </a:r>
            <a:r>
              <a:rPr lang="en-US" dirty="0" smtClean="0"/>
              <a:t>offspring (germ mutations)</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D366554D-89B9-4B3E-B19E-D80CF560ABDC}" type="slidenum">
              <a:rPr lang="en-US" smtClean="0"/>
              <a:t>2</a:t>
            </a:fld>
            <a:endParaRPr lang="en-US"/>
          </a:p>
        </p:txBody>
      </p:sp>
    </p:spTree>
    <p:custDataLst>
      <p:tags r:id="rId1"/>
    </p:custDataLst>
    <p:extLst>
      <p:ext uri="{BB962C8B-B14F-4D97-AF65-F5344CB8AC3E}">
        <p14:creationId xmlns:p14="http://schemas.microsoft.com/office/powerpoint/2010/main" val="2282415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Insertion</a:t>
            </a:r>
            <a:endParaRPr lang="en-US" dirty="0"/>
          </a:p>
        </p:txBody>
      </p:sp>
      <p:sp>
        <p:nvSpPr>
          <p:cNvPr id="5" name="Content Placeholder 4"/>
          <p:cNvSpPr>
            <a:spLocks noGrp="1"/>
          </p:cNvSpPr>
          <p:nvPr>
            <p:ph idx="1"/>
          </p:nvPr>
        </p:nvSpPr>
        <p:spPr/>
        <p:txBody>
          <a:bodyPr/>
          <a:lstStyle/>
          <a:p>
            <a:r>
              <a:rPr lang="en-US" dirty="0" smtClean="0"/>
              <a:t>Part of a chromosomes is inserted into a non-homologous chromosome</a:t>
            </a:r>
          </a:p>
          <a:p>
            <a:endParaRPr lang="en-US" dirty="0"/>
          </a:p>
        </p:txBody>
      </p:sp>
      <p:pic>
        <p:nvPicPr>
          <p:cNvPr id="7" name="Picture 2" descr="http://www.aboutthemcat.org/images/biology/insertion.png"/>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219200" y="2971800"/>
            <a:ext cx="5583620" cy="3508375"/>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D366554D-89B9-4B3E-B19E-D80CF560ABDC}" type="slidenum">
              <a:rPr lang="en-US" smtClean="0"/>
              <a:t>20</a:t>
            </a:fld>
            <a:endParaRPr lang="en-US"/>
          </a:p>
        </p:txBody>
      </p:sp>
      <p:sp>
        <p:nvSpPr>
          <p:cNvPr id="8" name="Action Button: Back or Previous 7">
            <a:hlinkClick r:id="rId4" action="ppaction://hlinksldjump" highlightClick="1"/>
          </p:cNvPr>
          <p:cNvSpPr/>
          <p:nvPr/>
        </p:nvSpPr>
        <p:spPr>
          <a:xfrm>
            <a:off x="7315200" y="5562600"/>
            <a:ext cx="10668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05318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Nature vs. Nurture- the debate?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Nature = passed on to next generation through genes (ex. Blood types)</a:t>
            </a:r>
          </a:p>
          <a:p>
            <a:r>
              <a:rPr lang="en-US" dirty="0" smtClean="0"/>
              <a:t>Nurture = controlled by environmental factors</a:t>
            </a:r>
          </a:p>
          <a:p>
            <a:pPr lvl="1"/>
            <a:r>
              <a:rPr lang="en-US" dirty="0" smtClean="0"/>
              <a:t>Body size, intelligence, personality, homosexuality/heterosexuality</a:t>
            </a:r>
          </a:p>
          <a:p>
            <a:r>
              <a:rPr lang="en-US" dirty="0"/>
              <a:t>Geneticists can measure the influence of both heredity and environment on the development of a trait by studying twins, especially those identical twins who were raised in different </a:t>
            </a:r>
            <a:r>
              <a:rPr lang="en-US" dirty="0" smtClean="0"/>
              <a:t>environments</a:t>
            </a:r>
          </a:p>
        </p:txBody>
      </p:sp>
      <p:sp>
        <p:nvSpPr>
          <p:cNvPr id="4" name="Slide Number Placeholder 3"/>
          <p:cNvSpPr>
            <a:spLocks noGrp="1"/>
          </p:cNvSpPr>
          <p:nvPr>
            <p:ph type="sldNum" sz="quarter" idx="12"/>
          </p:nvPr>
        </p:nvSpPr>
        <p:spPr/>
        <p:txBody>
          <a:bodyPr/>
          <a:lstStyle/>
          <a:p>
            <a:fld id="{D366554D-89B9-4B3E-B19E-D80CF560ABDC}" type="slidenum">
              <a:rPr lang="en-US" smtClean="0"/>
              <a:t>21</a:t>
            </a:fld>
            <a:endParaRPr lang="en-US"/>
          </a:p>
        </p:txBody>
      </p:sp>
    </p:spTree>
    <p:custDataLst>
      <p:tags r:id="rId1"/>
    </p:custDataLst>
    <p:extLst>
      <p:ext uri="{BB962C8B-B14F-4D97-AF65-F5344CB8AC3E}">
        <p14:creationId xmlns:p14="http://schemas.microsoft.com/office/powerpoint/2010/main" val="285476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Twins</a:t>
            </a:r>
            <a:endParaRPr lang="en-US" dirty="0"/>
          </a:p>
        </p:txBody>
      </p:sp>
      <p:sp>
        <p:nvSpPr>
          <p:cNvPr id="3" name="Content Placeholder 2"/>
          <p:cNvSpPr>
            <a:spLocks noGrp="1"/>
          </p:cNvSpPr>
          <p:nvPr>
            <p:ph idx="1"/>
          </p:nvPr>
        </p:nvSpPr>
        <p:spPr/>
        <p:txBody>
          <a:bodyPr>
            <a:normAutofit lnSpcReduction="10000"/>
          </a:bodyPr>
          <a:lstStyle/>
          <a:p>
            <a:pPr>
              <a:lnSpc>
                <a:spcPct val="80000"/>
              </a:lnSpc>
            </a:pPr>
            <a:r>
              <a:rPr lang="en-US" dirty="0"/>
              <a:t>Fraternal Twins—the most common ones.</a:t>
            </a:r>
          </a:p>
          <a:p>
            <a:pPr lvl="1">
              <a:lnSpc>
                <a:spcPct val="80000"/>
              </a:lnSpc>
            </a:pPr>
            <a:r>
              <a:rPr lang="en-US" sz="2000" dirty="0"/>
              <a:t>They develop from 2 different eggs, each one fertilized by a different sperm.</a:t>
            </a:r>
          </a:p>
          <a:p>
            <a:pPr lvl="1">
              <a:lnSpc>
                <a:spcPct val="80000"/>
              </a:lnSpc>
            </a:pPr>
            <a:r>
              <a:rPr lang="en-US" sz="2000" dirty="0"/>
              <a:t>They are genetically different people.</a:t>
            </a:r>
          </a:p>
          <a:p>
            <a:pPr>
              <a:lnSpc>
                <a:spcPct val="80000"/>
              </a:lnSpc>
            </a:pPr>
            <a:r>
              <a:rPr lang="en-US" dirty="0"/>
              <a:t>Identical Twins</a:t>
            </a:r>
          </a:p>
          <a:p>
            <a:pPr lvl="1">
              <a:lnSpc>
                <a:spcPct val="80000"/>
              </a:lnSpc>
            </a:pPr>
            <a:r>
              <a:rPr lang="en-US" sz="2000" dirty="0"/>
              <a:t>They develop from a single fertilized egg.</a:t>
            </a:r>
          </a:p>
          <a:p>
            <a:pPr lvl="1">
              <a:lnSpc>
                <a:spcPct val="80000"/>
              </a:lnSpc>
            </a:pPr>
            <a:r>
              <a:rPr lang="en-US" sz="2000" dirty="0"/>
              <a:t>Early in the development, the zygote splits and separates into 2 embryos.</a:t>
            </a:r>
          </a:p>
          <a:p>
            <a:pPr lvl="1">
              <a:lnSpc>
                <a:spcPct val="80000"/>
              </a:lnSpc>
            </a:pPr>
            <a:r>
              <a:rPr lang="en-US" sz="2000" dirty="0"/>
              <a:t>Since they come from the same fertilized egg and sperm, identical twins have the same genetic makeup.</a:t>
            </a:r>
          </a:p>
          <a:p>
            <a:pPr lvl="1">
              <a:lnSpc>
                <a:spcPct val="80000"/>
              </a:lnSpc>
            </a:pPr>
            <a:r>
              <a:rPr lang="en-US" sz="2000" dirty="0"/>
              <a:t>They are always the same sex.</a:t>
            </a:r>
          </a:p>
        </p:txBody>
      </p:sp>
      <p:sp>
        <p:nvSpPr>
          <p:cNvPr id="4" name="Slide Number Placeholder 3"/>
          <p:cNvSpPr>
            <a:spLocks noGrp="1"/>
          </p:cNvSpPr>
          <p:nvPr>
            <p:ph type="sldNum" sz="quarter" idx="12"/>
          </p:nvPr>
        </p:nvSpPr>
        <p:spPr/>
        <p:txBody>
          <a:bodyPr/>
          <a:lstStyle/>
          <a:p>
            <a:fld id="{D366554D-89B9-4B3E-B19E-D80CF560ABDC}" type="slidenum">
              <a:rPr lang="en-US" smtClean="0"/>
              <a:t>22</a:t>
            </a:fld>
            <a:endParaRPr lang="en-US"/>
          </a:p>
        </p:txBody>
      </p:sp>
    </p:spTree>
    <p:custDataLst>
      <p:tags r:id="rId1"/>
    </p:custDataLst>
    <p:extLst>
      <p:ext uri="{BB962C8B-B14F-4D97-AF65-F5344CB8AC3E}">
        <p14:creationId xmlns:p14="http://schemas.microsoft.com/office/powerpoint/2010/main" val="1894085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FD9EFD9E-7E19-4C01-90DB-2D89EE9401E0}" type="slidenum">
              <a:rPr lang="en-US"/>
              <a:pPr>
                <a:defRPr/>
              </a:pPr>
              <a:t>23</a:t>
            </a:fld>
            <a:endParaRPr lang="en-US"/>
          </a:p>
        </p:txBody>
      </p:sp>
      <p:sp>
        <p:nvSpPr>
          <p:cNvPr id="29698" name="Rectangle 2"/>
          <p:cNvSpPr>
            <a:spLocks noGrp="1" noChangeArrowheads="1"/>
          </p:cNvSpPr>
          <p:nvPr>
            <p:ph type="title"/>
          </p:nvPr>
        </p:nvSpPr>
        <p:spPr/>
        <p:txBody>
          <a:bodyPr/>
          <a:lstStyle/>
          <a:p>
            <a:pPr eaLnBrk="1" hangingPunct="1">
              <a:defRPr/>
            </a:pPr>
            <a:r>
              <a:rPr lang="en-US" dirty="0" smtClean="0"/>
              <a:t>Chromosome Disorders</a:t>
            </a:r>
          </a:p>
        </p:txBody>
      </p:sp>
      <p:sp>
        <p:nvSpPr>
          <p:cNvPr id="29699" name="Rectangle 3"/>
          <p:cNvSpPr>
            <a:spLocks noGrp="1" noChangeArrowheads="1"/>
          </p:cNvSpPr>
          <p:nvPr>
            <p:ph type="body" idx="1"/>
          </p:nvPr>
        </p:nvSpPr>
        <p:spPr/>
        <p:txBody>
          <a:bodyPr/>
          <a:lstStyle/>
          <a:p>
            <a:pPr eaLnBrk="1" hangingPunct="1">
              <a:defRPr/>
            </a:pPr>
            <a:r>
              <a:rPr lang="en-US" dirty="0" smtClean="0"/>
              <a:t>Biologists can examine chromosomes of human cells under the microscope to see if there are any abnormalities.  They photograph them and cut out individual chromosomes from the picture and arrange them in homologous pairs.  This type of arrangement of chromosomes is called a karyotype.</a:t>
            </a:r>
          </a:p>
        </p:txBody>
      </p:sp>
    </p:spTree>
    <p:custDataLst>
      <p:tags r:id="rId1"/>
    </p:custDataLst>
    <p:extLst>
      <p:ext uri="{BB962C8B-B14F-4D97-AF65-F5344CB8AC3E}">
        <p14:creationId xmlns:p14="http://schemas.microsoft.com/office/powerpoint/2010/main" val="16993396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6F022C08-2635-4C4E-9591-CC641E9F7F06}" type="slidenum">
              <a:rPr lang="en-US"/>
              <a:pPr>
                <a:defRPr/>
              </a:pPr>
              <a:t>24</a:t>
            </a:fld>
            <a:endParaRPr lang="en-US"/>
          </a:p>
        </p:txBody>
      </p:sp>
      <p:sp>
        <p:nvSpPr>
          <p:cNvPr id="30722" name="Rectangle 2"/>
          <p:cNvSpPr>
            <a:spLocks noGrp="1" noChangeArrowheads="1"/>
          </p:cNvSpPr>
          <p:nvPr>
            <p:ph type="title"/>
          </p:nvPr>
        </p:nvSpPr>
        <p:spPr/>
        <p:txBody>
          <a:bodyPr>
            <a:normAutofit fontScale="90000"/>
          </a:bodyPr>
          <a:lstStyle/>
          <a:p>
            <a:pPr eaLnBrk="1" hangingPunct="1">
              <a:defRPr/>
            </a:pPr>
            <a:r>
              <a:rPr lang="en-US" dirty="0" smtClean="0"/>
              <a:t>Detecting Genetic Disorders</a:t>
            </a:r>
          </a:p>
        </p:txBody>
      </p:sp>
      <p:sp>
        <p:nvSpPr>
          <p:cNvPr id="30723" name="Rectangle 3"/>
          <p:cNvSpPr>
            <a:spLocks noGrp="1" noChangeArrowheads="1"/>
          </p:cNvSpPr>
          <p:nvPr>
            <p:ph type="body" idx="1"/>
          </p:nvPr>
        </p:nvSpPr>
        <p:spPr/>
        <p:txBody>
          <a:bodyPr/>
          <a:lstStyle/>
          <a:p>
            <a:pPr eaLnBrk="1" hangingPunct="1">
              <a:lnSpc>
                <a:spcPct val="90000"/>
              </a:lnSpc>
              <a:defRPr/>
            </a:pPr>
            <a:r>
              <a:rPr lang="en-US" dirty="0" smtClean="0"/>
              <a:t>Testing people for genetic disorders is called genetic screening.</a:t>
            </a:r>
          </a:p>
          <a:p>
            <a:pPr eaLnBrk="1" hangingPunct="1">
              <a:lnSpc>
                <a:spcPct val="90000"/>
              </a:lnSpc>
              <a:defRPr/>
            </a:pPr>
            <a:r>
              <a:rPr lang="en-US" dirty="0" smtClean="0"/>
              <a:t>Today, many genetic defects are being detected in babies before they are born by a process called amniocentesis.  By this process, a sample of the baby’s cells is taken and the chromosomes within them are studied for genetic disorders.</a:t>
            </a:r>
          </a:p>
        </p:txBody>
      </p:sp>
    </p:spTree>
    <p:custDataLst>
      <p:tags r:id="rId1"/>
    </p:custDataLst>
    <p:extLst>
      <p:ext uri="{BB962C8B-B14F-4D97-AF65-F5344CB8AC3E}">
        <p14:creationId xmlns:p14="http://schemas.microsoft.com/office/powerpoint/2010/main" val="35614377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fade">
                                      <p:cBhvr>
                                        <p:cTn id="7" dur="500"/>
                                        <p:tgtEl>
                                          <p:spTgt spid="30723">
                                            <p:txEl>
                                              <p:pRg st="0" end="0"/>
                                            </p:txEl>
                                          </p:spTgt>
                                        </p:tgtEl>
                                      </p:cBhvr>
                                    </p:animEffect>
                                    <p:anim calcmode="lin" valueType="num">
                                      <p:cBhvr>
                                        <p:cTn id="8" dur="500" fill="hold"/>
                                        <p:tgtEl>
                                          <p:spTgt spid="30723">
                                            <p:txEl>
                                              <p:pRg st="0" end="0"/>
                                            </p:txEl>
                                          </p:spTgt>
                                        </p:tgtEl>
                                        <p:attrNameLst>
                                          <p:attrName>ppt_w</p:attrName>
                                        </p:attrNameLst>
                                      </p:cBhvr>
                                      <p:tavLst>
                                        <p:tav tm="0" fmla="#ppt_w*sin(2.5*pi*$)">
                                          <p:val>
                                            <p:fltVal val="0"/>
                                          </p:val>
                                        </p:tav>
                                        <p:tav tm="100000">
                                          <p:val>
                                            <p:fltVal val="1"/>
                                          </p:val>
                                        </p:tav>
                                      </p:tavLst>
                                    </p:anim>
                                    <p:anim calcmode="lin" valueType="num">
                                      <p:cBhvr>
                                        <p:cTn id="9" dur="500" fill="hold"/>
                                        <p:tgtEl>
                                          <p:spTgt spid="3072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5" presetClass="entr" presetSubtype="0" fill="hold" grpId="0" nodeType="clickEffect">
                                  <p:stCondLst>
                                    <p:cond delay="0"/>
                                  </p:stCondLst>
                                  <p:iterate type="lt">
                                    <p:tmPct val="10000"/>
                                  </p:iterate>
                                  <p:childTnLst>
                                    <p:set>
                                      <p:cBhvr>
                                        <p:cTn id="13" dur="1" fill="hold">
                                          <p:stCondLst>
                                            <p:cond delay="0"/>
                                          </p:stCondLst>
                                        </p:cTn>
                                        <p:tgtEl>
                                          <p:spTgt spid="30723">
                                            <p:txEl>
                                              <p:pRg st="1" end="1"/>
                                            </p:txEl>
                                          </p:spTgt>
                                        </p:tgtEl>
                                        <p:attrNameLst>
                                          <p:attrName>style.visibility</p:attrName>
                                        </p:attrNameLst>
                                      </p:cBhvr>
                                      <p:to>
                                        <p:strVal val="visible"/>
                                      </p:to>
                                    </p:set>
                                    <p:animEffect transition="in" filter="fade">
                                      <p:cBhvr>
                                        <p:cTn id="14" dur="500"/>
                                        <p:tgtEl>
                                          <p:spTgt spid="30723">
                                            <p:txEl>
                                              <p:pRg st="1" end="1"/>
                                            </p:txEl>
                                          </p:spTgt>
                                        </p:tgtEl>
                                      </p:cBhvr>
                                    </p:animEffect>
                                    <p:anim calcmode="lin" valueType="num">
                                      <p:cBhvr>
                                        <p:cTn id="15" dur="500" fill="hold"/>
                                        <p:tgtEl>
                                          <p:spTgt spid="30723">
                                            <p:txEl>
                                              <p:pRg st="1" end="1"/>
                                            </p:txEl>
                                          </p:spTgt>
                                        </p:tgtEl>
                                        <p:attrNameLst>
                                          <p:attrName>ppt_w</p:attrName>
                                        </p:attrNameLst>
                                      </p:cBhvr>
                                      <p:tavLst>
                                        <p:tav tm="0" fmla="#ppt_w*sin(2.5*pi*$)">
                                          <p:val>
                                            <p:fltVal val="0"/>
                                          </p:val>
                                        </p:tav>
                                        <p:tav tm="100000">
                                          <p:val>
                                            <p:fltVal val="1"/>
                                          </p:val>
                                        </p:tav>
                                      </p:tavLst>
                                    </p:anim>
                                    <p:anim calcmode="lin" valueType="num">
                                      <p:cBhvr>
                                        <p:cTn id="16" dur="500" fill="hold"/>
                                        <p:tgtEl>
                                          <p:spTgt spid="3072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Are mutations helpful or harmful</a:t>
            </a:r>
            <a:r>
              <a:rPr lang="en-US" b="1" dirty="0" smtClean="0"/>
              <a:t>?</a:t>
            </a:r>
            <a:endParaRPr lang="en-US" dirty="0"/>
          </a:p>
        </p:txBody>
      </p:sp>
      <p:sp>
        <p:nvSpPr>
          <p:cNvPr id="3" name="Content Placeholder 2"/>
          <p:cNvSpPr>
            <a:spLocks noGrp="1"/>
          </p:cNvSpPr>
          <p:nvPr>
            <p:ph idx="1"/>
          </p:nvPr>
        </p:nvSpPr>
        <p:spPr>
          <a:xfrm>
            <a:off x="457200" y="2323652"/>
            <a:ext cx="8534400" cy="3508977"/>
          </a:xfrm>
        </p:spPr>
        <p:txBody>
          <a:bodyPr>
            <a:normAutofit fontScale="92500" lnSpcReduction="10000"/>
          </a:bodyPr>
          <a:lstStyle/>
          <a:p>
            <a:pPr lvl="0"/>
            <a:r>
              <a:rPr lang="en-US" dirty="0"/>
              <a:t>Mutations happen regularly</a:t>
            </a:r>
          </a:p>
          <a:p>
            <a:pPr lvl="0"/>
            <a:r>
              <a:rPr lang="en-US" dirty="0"/>
              <a:t>Some mutations are silent or neutral</a:t>
            </a:r>
          </a:p>
          <a:p>
            <a:pPr lvl="0"/>
            <a:r>
              <a:rPr lang="en-US" dirty="0"/>
              <a:t>Chemicals and UV radiation causes </a:t>
            </a:r>
            <a:r>
              <a:rPr lang="en-US" dirty="0" smtClean="0"/>
              <a:t>mutations (mutagens)</a:t>
            </a:r>
            <a:endParaRPr lang="en-US" dirty="0"/>
          </a:p>
          <a:p>
            <a:pPr lvl="0"/>
            <a:r>
              <a:rPr lang="en-US" dirty="0"/>
              <a:t>Many mutations are repaired by enzymes</a:t>
            </a:r>
          </a:p>
          <a:p>
            <a:pPr lvl="0"/>
            <a:r>
              <a:rPr lang="en-US" dirty="0"/>
              <a:t>Some types of skin cancers and leukemia result from somatic mutations</a:t>
            </a:r>
          </a:p>
          <a:p>
            <a:pPr lvl="0"/>
            <a:r>
              <a:rPr lang="en-US" dirty="0"/>
              <a:t>Some mutations may improve an organism’s survival (beneficial)</a:t>
            </a:r>
          </a:p>
          <a:p>
            <a:pPr lvl="0"/>
            <a:r>
              <a:rPr lang="en-US" dirty="0"/>
              <a:t>Most changes in DNA are not </a:t>
            </a:r>
            <a:r>
              <a:rPr lang="en-US" dirty="0" smtClean="0"/>
              <a:t>beneficial</a:t>
            </a:r>
            <a:endParaRPr lang="en-US" dirty="0"/>
          </a:p>
        </p:txBody>
      </p:sp>
      <p:sp>
        <p:nvSpPr>
          <p:cNvPr id="4" name="Slide Number Placeholder 3"/>
          <p:cNvSpPr>
            <a:spLocks noGrp="1"/>
          </p:cNvSpPr>
          <p:nvPr>
            <p:ph type="sldNum" sz="quarter" idx="12"/>
          </p:nvPr>
        </p:nvSpPr>
        <p:spPr/>
        <p:txBody>
          <a:bodyPr/>
          <a:lstStyle/>
          <a:p>
            <a:fld id="{D366554D-89B9-4B3E-B19E-D80CF560ABDC}" type="slidenum">
              <a:rPr lang="en-US" smtClean="0"/>
              <a:t>3</a:t>
            </a:fld>
            <a:endParaRPr lang="en-US"/>
          </a:p>
        </p:txBody>
      </p:sp>
      <p:sp>
        <p:nvSpPr>
          <p:cNvPr id="5" name="Action Button: Forward or Next 4">
            <a:hlinkClick r:id="rId3" action="ppaction://hlinksldjump" highlightClick="1"/>
          </p:cNvPr>
          <p:cNvSpPr/>
          <p:nvPr/>
        </p:nvSpPr>
        <p:spPr>
          <a:xfrm>
            <a:off x="7010400" y="5410200"/>
            <a:ext cx="1057834" cy="7620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54088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a:t>
            </a:r>
            <a:r>
              <a:rPr lang="en-US" dirty="0" smtClean="0"/>
              <a:t>  </a:t>
            </a:r>
            <a:r>
              <a:rPr lang="en-US" b="1" dirty="0"/>
              <a:t>Gene Mutations</a:t>
            </a:r>
            <a:r>
              <a:rPr lang="en-US" dirty="0"/>
              <a:t/>
            </a:r>
            <a:br>
              <a:rPr lang="en-US" dirty="0"/>
            </a:br>
            <a:endParaRPr lang="en-US" dirty="0"/>
          </a:p>
        </p:txBody>
      </p:sp>
      <p:sp>
        <p:nvSpPr>
          <p:cNvPr id="3" name="Content Placeholder 2"/>
          <p:cNvSpPr>
            <a:spLocks noGrp="1"/>
          </p:cNvSpPr>
          <p:nvPr>
            <p:ph idx="1"/>
          </p:nvPr>
        </p:nvSpPr>
        <p:spPr/>
        <p:txBody>
          <a:bodyPr/>
          <a:lstStyle/>
          <a:p>
            <a:pPr lvl="0"/>
            <a:r>
              <a:rPr lang="en-US" dirty="0"/>
              <a:t>Change  in the nucleotide sequence of one gene</a:t>
            </a:r>
          </a:p>
          <a:p>
            <a:pPr lvl="0"/>
            <a:r>
              <a:rPr lang="en-US" dirty="0"/>
              <a:t>May only involve a single nucleotide</a:t>
            </a:r>
          </a:p>
          <a:p>
            <a:pPr lvl="0"/>
            <a:r>
              <a:rPr lang="en-US" dirty="0"/>
              <a:t>May be due to copying errors, chemicals, viruses, etc.</a:t>
            </a:r>
          </a:p>
          <a:p>
            <a:pPr lvl="0"/>
            <a:r>
              <a:rPr lang="en-US" dirty="0"/>
              <a:t>Two types of gene mutations exist</a:t>
            </a:r>
          </a:p>
          <a:p>
            <a:pPr marL="68580" indent="0">
              <a:buNone/>
            </a:pPr>
            <a:endParaRPr lang="en-US" dirty="0"/>
          </a:p>
        </p:txBody>
      </p:sp>
      <p:sp>
        <p:nvSpPr>
          <p:cNvPr id="4" name="Slide Number Placeholder 3"/>
          <p:cNvSpPr>
            <a:spLocks noGrp="1"/>
          </p:cNvSpPr>
          <p:nvPr>
            <p:ph type="sldNum" sz="quarter" idx="12"/>
          </p:nvPr>
        </p:nvSpPr>
        <p:spPr/>
        <p:txBody>
          <a:bodyPr/>
          <a:lstStyle/>
          <a:p>
            <a:fld id="{D366554D-89B9-4B3E-B19E-D80CF560ABDC}" type="slidenum">
              <a:rPr lang="en-US" smtClean="0"/>
              <a:t>4</a:t>
            </a:fld>
            <a:endParaRPr lang="en-US"/>
          </a:p>
        </p:txBody>
      </p:sp>
    </p:spTree>
    <p:custDataLst>
      <p:tags r:id="rId1"/>
    </p:custDataLst>
    <p:extLst>
      <p:ext uri="{BB962C8B-B14F-4D97-AF65-F5344CB8AC3E}">
        <p14:creationId xmlns:p14="http://schemas.microsoft.com/office/powerpoint/2010/main" val="918833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 Mutations</a:t>
            </a:r>
            <a:endParaRPr lang="en-US" dirty="0"/>
          </a:p>
        </p:txBody>
      </p:sp>
      <p:sp>
        <p:nvSpPr>
          <p:cNvPr id="3" name="Content Placeholder 2"/>
          <p:cNvSpPr>
            <a:spLocks noGrp="1"/>
          </p:cNvSpPr>
          <p:nvPr>
            <p:ph idx="1"/>
          </p:nvPr>
        </p:nvSpPr>
        <p:spPr/>
        <p:txBody>
          <a:bodyPr/>
          <a:lstStyle/>
          <a:p>
            <a:pPr>
              <a:spcBef>
                <a:spcPts val="0"/>
              </a:spcBef>
              <a:spcAft>
                <a:spcPts val="0"/>
              </a:spcAft>
            </a:pPr>
            <a:endParaRPr lang="en-US" dirty="0"/>
          </a:p>
          <a:p>
            <a:pPr marL="742950" marR="0" lvl="1" indent="-285750">
              <a:lnSpc>
                <a:spcPct val="150000"/>
              </a:lnSpc>
              <a:spcBef>
                <a:spcPts val="0"/>
              </a:spcBef>
              <a:spcAft>
                <a:spcPts val="0"/>
              </a:spcAft>
              <a:buFont typeface="+mj-lt"/>
              <a:buAutoNum type="arabicPeriod"/>
              <a:tabLst>
                <a:tab pos="914400" algn="l"/>
              </a:tabLst>
            </a:pPr>
            <a:r>
              <a:rPr lang="en-US" sz="2400" b="1" dirty="0">
                <a:latin typeface="Arial Narrow"/>
                <a:ea typeface="Times New Roman"/>
                <a:cs typeface="Times New Roman"/>
              </a:rPr>
              <a:t>Point mutations</a:t>
            </a:r>
            <a:r>
              <a:rPr lang="en-US" sz="2400" dirty="0">
                <a:latin typeface="Arial Narrow"/>
                <a:ea typeface="Times New Roman"/>
                <a:cs typeface="Times New Roman"/>
              </a:rPr>
              <a:t>  - change in DNA at one location (addition, deletion, substitution)</a:t>
            </a:r>
            <a:endParaRPr lang="en-US" sz="2400" dirty="0">
              <a:latin typeface="Arial"/>
              <a:ea typeface="Times New Roman"/>
              <a:cs typeface="Times New Roman"/>
            </a:endParaRPr>
          </a:p>
          <a:p>
            <a:pPr marL="1143000" lvl="2">
              <a:lnSpc>
                <a:spcPct val="150000"/>
              </a:lnSpc>
              <a:spcBef>
                <a:spcPts val="0"/>
              </a:spcBef>
              <a:buFont typeface="Wingdings"/>
              <a:buChar char=""/>
              <a:tabLst>
                <a:tab pos="1371600" algn="l"/>
              </a:tabLst>
            </a:pPr>
            <a:r>
              <a:rPr lang="en-US" b="1" dirty="0">
                <a:latin typeface="Arial Narrow"/>
                <a:ea typeface="Times New Roman"/>
                <a:cs typeface="Times New Roman"/>
              </a:rPr>
              <a:t>Substitution</a:t>
            </a:r>
            <a:r>
              <a:rPr lang="en-US" dirty="0">
                <a:latin typeface="Arial Narrow"/>
                <a:ea typeface="Times New Roman"/>
                <a:cs typeface="Times New Roman"/>
              </a:rPr>
              <a:t> – substituting a nucleotide for another</a:t>
            </a:r>
            <a:endParaRPr lang="en-US" dirty="0">
              <a:latin typeface="Arial"/>
              <a:ea typeface="Times New Roman"/>
              <a:cs typeface="Times New Roman"/>
            </a:endParaRPr>
          </a:p>
          <a:p>
            <a:pPr marL="1143000" lvl="2">
              <a:lnSpc>
                <a:spcPct val="150000"/>
              </a:lnSpc>
              <a:spcBef>
                <a:spcPts val="0"/>
              </a:spcBef>
              <a:buFont typeface="Wingdings"/>
              <a:buChar char=""/>
              <a:tabLst>
                <a:tab pos="1371600" algn="l"/>
              </a:tabLst>
            </a:pPr>
            <a:r>
              <a:rPr lang="en-US" b="1" dirty="0">
                <a:latin typeface="Arial Narrow"/>
                <a:ea typeface="Times New Roman"/>
                <a:cs typeface="Times New Roman"/>
              </a:rPr>
              <a:t>Insertions</a:t>
            </a:r>
            <a:r>
              <a:rPr lang="en-US" dirty="0">
                <a:latin typeface="Arial Narrow"/>
                <a:ea typeface="Times New Roman"/>
                <a:cs typeface="Times New Roman"/>
              </a:rPr>
              <a:t> – adding a nucleotide</a:t>
            </a:r>
            <a:endParaRPr lang="en-US" dirty="0">
              <a:latin typeface="Arial"/>
              <a:ea typeface="Times New Roman"/>
              <a:cs typeface="Times New Roman"/>
            </a:endParaRPr>
          </a:p>
          <a:p>
            <a:pPr marL="1143000" lvl="2">
              <a:lnSpc>
                <a:spcPct val="150000"/>
              </a:lnSpc>
              <a:spcBef>
                <a:spcPts val="0"/>
              </a:spcBef>
              <a:buFont typeface="Wingdings"/>
              <a:buChar char=""/>
              <a:tabLst>
                <a:tab pos="1371600" algn="l"/>
              </a:tabLst>
            </a:pPr>
            <a:r>
              <a:rPr lang="en-US" b="1" dirty="0">
                <a:latin typeface="Arial Narrow"/>
                <a:ea typeface="Times New Roman"/>
                <a:cs typeface="Times New Roman"/>
              </a:rPr>
              <a:t>Deletions</a:t>
            </a:r>
            <a:r>
              <a:rPr lang="en-US" dirty="0">
                <a:latin typeface="Arial Narrow"/>
                <a:ea typeface="Times New Roman"/>
                <a:cs typeface="Times New Roman"/>
              </a:rPr>
              <a:t> – removing a nucleotide</a:t>
            </a:r>
            <a:endParaRPr lang="en-US" dirty="0">
              <a:latin typeface="Arial"/>
              <a:ea typeface="Times New Roman"/>
              <a:cs typeface="Times New Roman"/>
            </a:endParaRPr>
          </a:p>
          <a:p>
            <a:endParaRPr lang="en-US" dirty="0"/>
          </a:p>
        </p:txBody>
      </p:sp>
      <p:sp>
        <p:nvSpPr>
          <p:cNvPr id="4" name="Slide Number Placeholder 3"/>
          <p:cNvSpPr>
            <a:spLocks noGrp="1"/>
          </p:cNvSpPr>
          <p:nvPr>
            <p:ph type="sldNum" sz="quarter" idx="12"/>
          </p:nvPr>
        </p:nvSpPr>
        <p:spPr/>
        <p:txBody>
          <a:bodyPr/>
          <a:lstStyle/>
          <a:p>
            <a:fld id="{D366554D-89B9-4B3E-B19E-D80CF560ABDC}" type="slidenum">
              <a:rPr lang="en-US" smtClean="0"/>
              <a:t>5</a:t>
            </a:fld>
            <a:endParaRPr lang="en-US"/>
          </a:p>
        </p:txBody>
      </p:sp>
    </p:spTree>
    <p:custDataLst>
      <p:tags r:id="rId1"/>
    </p:custDataLst>
    <p:extLst>
      <p:ext uri="{BB962C8B-B14F-4D97-AF65-F5344CB8AC3E}">
        <p14:creationId xmlns:p14="http://schemas.microsoft.com/office/powerpoint/2010/main" val="4239986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 Mutations</a:t>
            </a:r>
            <a:endParaRPr lang="en-US" dirty="0"/>
          </a:p>
        </p:txBody>
      </p:sp>
      <p:sp>
        <p:nvSpPr>
          <p:cNvPr id="3" name="Content Placeholder 2"/>
          <p:cNvSpPr>
            <a:spLocks noGrp="1"/>
          </p:cNvSpPr>
          <p:nvPr>
            <p:ph idx="1"/>
          </p:nvPr>
        </p:nvSpPr>
        <p:spPr/>
        <p:txBody>
          <a:bodyPr>
            <a:normAutofit/>
          </a:bodyPr>
          <a:lstStyle/>
          <a:p>
            <a:pPr>
              <a:spcBef>
                <a:spcPts val="0"/>
              </a:spcBef>
              <a:spcAft>
                <a:spcPts val="0"/>
              </a:spcAft>
            </a:pPr>
            <a:endParaRPr lang="en-US" dirty="0"/>
          </a:p>
          <a:p>
            <a:pPr marL="457200" marR="0" lvl="1" indent="0">
              <a:lnSpc>
                <a:spcPct val="150000"/>
              </a:lnSpc>
              <a:spcBef>
                <a:spcPts val="0"/>
              </a:spcBef>
              <a:spcAft>
                <a:spcPts val="0"/>
              </a:spcAft>
              <a:buNone/>
              <a:tabLst>
                <a:tab pos="914400" algn="l"/>
              </a:tabLst>
            </a:pPr>
            <a:r>
              <a:rPr lang="en-US" sz="2400" b="1" dirty="0" smtClean="0">
                <a:latin typeface="Arial Narrow"/>
                <a:ea typeface="Times New Roman"/>
                <a:cs typeface="Times New Roman"/>
              </a:rPr>
              <a:t>2.  </a:t>
            </a:r>
            <a:r>
              <a:rPr lang="en-US" sz="2400" b="1" dirty="0" err="1" smtClean="0">
                <a:latin typeface="Arial Narrow"/>
                <a:ea typeface="Times New Roman"/>
                <a:cs typeface="Times New Roman"/>
              </a:rPr>
              <a:t>Frameshift</a:t>
            </a:r>
            <a:r>
              <a:rPr lang="en-US" sz="2400" dirty="0" smtClean="0">
                <a:latin typeface="Arial Narrow"/>
                <a:ea typeface="Times New Roman"/>
                <a:cs typeface="Times New Roman"/>
              </a:rPr>
              <a:t> </a:t>
            </a:r>
            <a:r>
              <a:rPr lang="en-US" sz="2400" dirty="0">
                <a:latin typeface="Arial Narrow"/>
                <a:ea typeface="Times New Roman"/>
                <a:cs typeface="Times New Roman"/>
              </a:rPr>
              <a:t>– changes the DNA triplet resulting in changes to mRNA and amino acid</a:t>
            </a:r>
            <a:endParaRPr lang="en-US" sz="2400" dirty="0">
              <a:latin typeface="Arial"/>
              <a:ea typeface="Times New Roman"/>
              <a:cs typeface="Times New Roman"/>
            </a:endParaRPr>
          </a:p>
          <a:p>
            <a:endParaRPr lang="en-US" dirty="0"/>
          </a:p>
        </p:txBody>
      </p:sp>
      <p:sp>
        <p:nvSpPr>
          <p:cNvPr id="4" name="Slide Number Placeholder 3"/>
          <p:cNvSpPr>
            <a:spLocks noGrp="1"/>
          </p:cNvSpPr>
          <p:nvPr>
            <p:ph type="sldNum" sz="quarter" idx="12"/>
          </p:nvPr>
        </p:nvSpPr>
        <p:spPr/>
        <p:txBody>
          <a:bodyPr/>
          <a:lstStyle/>
          <a:p>
            <a:fld id="{D366554D-89B9-4B3E-B19E-D80CF560ABDC}" type="slidenum">
              <a:rPr lang="en-US" smtClean="0"/>
              <a:t>6</a:t>
            </a:fld>
            <a:endParaRPr lang="en-US"/>
          </a:p>
        </p:txBody>
      </p:sp>
    </p:spTree>
    <p:custDataLst>
      <p:tags r:id="rId1"/>
    </p:custDataLst>
    <p:extLst>
      <p:ext uri="{BB962C8B-B14F-4D97-AF65-F5344CB8AC3E}">
        <p14:creationId xmlns:p14="http://schemas.microsoft.com/office/powerpoint/2010/main" val="38999038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 Mutations</a:t>
            </a:r>
            <a:endParaRPr lang="en-US" dirty="0"/>
          </a:p>
        </p:txBody>
      </p:sp>
      <p:sp>
        <p:nvSpPr>
          <p:cNvPr id="3" name="Content Placeholder 2"/>
          <p:cNvSpPr>
            <a:spLocks noGrp="1"/>
          </p:cNvSpPr>
          <p:nvPr>
            <p:ph idx="1"/>
          </p:nvPr>
        </p:nvSpPr>
        <p:spPr>
          <a:xfrm>
            <a:off x="914400" y="1905000"/>
            <a:ext cx="7467600" cy="4419600"/>
          </a:xfrm>
        </p:spPr>
        <p:txBody>
          <a:bodyPr>
            <a:normAutofit lnSpcReduction="10000"/>
          </a:bodyPr>
          <a:lstStyle/>
          <a:p>
            <a:pPr marL="914400" marR="0">
              <a:lnSpc>
                <a:spcPct val="150000"/>
              </a:lnSpc>
              <a:spcBef>
                <a:spcPts val="0"/>
              </a:spcBef>
              <a:spcAft>
                <a:spcPts val="0"/>
              </a:spcAft>
            </a:pPr>
            <a:r>
              <a:rPr lang="en-US" b="1" dirty="0">
                <a:latin typeface="Arial Narrow"/>
                <a:ea typeface="Times New Roman"/>
                <a:cs typeface="Times New Roman"/>
              </a:rPr>
              <a:t>Point mutation</a:t>
            </a:r>
            <a:endParaRPr lang="en-US" dirty="0">
              <a:latin typeface="Arial"/>
              <a:ea typeface="Times New Roman"/>
              <a:cs typeface="Times New Roman"/>
            </a:endParaRPr>
          </a:p>
          <a:p>
            <a:pPr lvl="3" indent="-342900">
              <a:lnSpc>
                <a:spcPct val="150000"/>
              </a:lnSpc>
              <a:spcBef>
                <a:spcPts val="0"/>
              </a:spcBef>
              <a:buFont typeface="Wingdings"/>
              <a:buChar char=""/>
              <a:tabLst>
                <a:tab pos="1371600" algn="l"/>
              </a:tabLst>
            </a:pPr>
            <a:r>
              <a:rPr lang="en-US" dirty="0">
                <a:latin typeface="Arial Narrow"/>
                <a:ea typeface="Times New Roman"/>
                <a:cs typeface="Times New Roman"/>
              </a:rPr>
              <a:t>Changes a single nucleotide</a:t>
            </a:r>
            <a:endParaRPr lang="en-US" dirty="0">
              <a:latin typeface="Arial"/>
              <a:ea typeface="Times New Roman"/>
              <a:cs typeface="Times New Roman"/>
            </a:endParaRPr>
          </a:p>
          <a:p>
            <a:pPr lvl="3" indent="-342900">
              <a:lnSpc>
                <a:spcPct val="150000"/>
              </a:lnSpc>
              <a:spcBef>
                <a:spcPts val="0"/>
              </a:spcBef>
              <a:buFont typeface="Wingdings"/>
              <a:buChar char=""/>
              <a:tabLst>
                <a:tab pos="1371600" algn="l"/>
              </a:tabLst>
            </a:pPr>
            <a:r>
              <a:rPr lang="en-US" dirty="0">
                <a:latin typeface="Arial Narrow"/>
                <a:ea typeface="Times New Roman"/>
                <a:cs typeface="Times New Roman"/>
              </a:rPr>
              <a:t>Includes the deletion, insertion, or substitution of ONE nucleotide in a </a:t>
            </a:r>
            <a:r>
              <a:rPr lang="en-US" dirty="0" smtClean="0">
                <a:latin typeface="Arial Narrow"/>
                <a:ea typeface="Times New Roman"/>
                <a:cs typeface="Times New Roman"/>
              </a:rPr>
              <a:t>gene</a:t>
            </a:r>
          </a:p>
          <a:p>
            <a:pPr lvl="3" indent="-342900">
              <a:lnSpc>
                <a:spcPct val="150000"/>
              </a:lnSpc>
              <a:spcBef>
                <a:spcPts val="0"/>
              </a:spcBef>
              <a:buFont typeface="Wingdings"/>
              <a:buChar char=""/>
              <a:tabLst>
                <a:tab pos="1371600" algn="l"/>
              </a:tabLst>
            </a:pPr>
            <a:r>
              <a:rPr lang="en-US" dirty="0" smtClean="0">
                <a:latin typeface="Arial Narrow"/>
                <a:ea typeface="Times New Roman"/>
                <a:cs typeface="Times New Roman"/>
              </a:rPr>
              <a:t>Only one amino acid is changed if it is a substitution.</a:t>
            </a:r>
          </a:p>
          <a:p>
            <a:pPr lvl="4" indent="-342900">
              <a:lnSpc>
                <a:spcPct val="150000"/>
              </a:lnSpc>
              <a:spcBef>
                <a:spcPts val="0"/>
              </a:spcBef>
              <a:buFont typeface="Wingdings"/>
              <a:buChar char=""/>
              <a:tabLst>
                <a:tab pos="1371600" algn="l"/>
              </a:tabLst>
            </a:pPr>
            <a:r>
              <a:rPr lang="en-US" dirty="0" smtClean="0">
                <a:latin typeface="Arial Narrow"/>
                <a:ea typeface="Times New Roman"/>
                <a:cs typeface="Times New Roman"/>
              </a:rPr>
              <a:t>THE  CAT  ATE  THE  BIG  RAT</a:t>
            </a:r>
          </a:p>
          <a:p>
            <a:pPr lvl="5" indent="-342900">
              <a:lnSpc>
                <a:spcPct val="150000"/>
              </a:lnSpc>
              <a:spcBef>
                <a:spcPts val="0"/>
              </a:spcBef>
              <a:buFont typeface="Wingdings"/>
              <a:buChar char=""/>
              <a:tabLst>
                <a:tab pos="1371600" algn="l"/>
              </a:tabLst>
            </a:pPr>
            <a:r>
              <a:rPr lang="en-US" dirty="0" smtClean="0">
                <a:latin typeface="Arial Narrow"/>
                <a:ea typeface="Times New Roman"/>
                <a:cs typeface="Times New Roman"/>
              </a:rPr>
              <a:t>Substitute a “T” for the “A” in ATE</a:t>
            </a:r>
          </a:p>
          <a:p>
            <a:pPr lvl="4" indent="-342900">
              <a:lnSpc>
                <a:spcPct val="150000"/>
              </a:lnSpc>
              <a:spcBef>
                <a:spcPts val="0"/>
              </a:spcBef>
              <a:buFont typeface="Wingdings"/>
              <a:buChar char=""/>
              <a:tabLst>
                <a:tab pos="1371600" algn="l"/>
              </a:tabLst>
            </a:pPr>
            <a:r>
              <a:rPr lang="en-US" dirty="0" smtClean="0">
                <a:latin typeface="Arial Narrow"/>
                <a:ea typeface="Times New Roman"/>
                <a:cs typeface="Times New Roman"/>
              </a:rPr>
              <a:t>THE  CAT   TTE  THE  BIG  RAT</a:t>
            </a:r>
            <a:endParaRPr lang="en-US" dirty="0">
              <a:latin typeface="Arial"/>
              <a:ea typeface="Times New Roman"/>
              <a:cs typeface="Times New Roman"/>
            </a:endParaRPr>
          </a:p>
          <a:p>
            <a:pPr lvl="3" indent="-342900">
              <a:lnSpc>
                <a:spcPct val="150000"/>
              </a:lnSpc>
              <a:spcBef>
                <a:spcPts val="0"/>
              </a:spcBef>
              <a:buFont typeface="Wingdings"/>
              <a:buChar char=""/>
              <a:tabLst>
                <a:tab pos="1371600" algn="l"/>
              </a:tabLst>
            </a:pPr>
            <a:r>
              <a:rPr lang="en-US" dirty="0">
                <a:latin typeface="Arial Narrow"/>
                <a:ea typeface="Times New Roman"/>
                <a:cs typeface="Times New Roman"/>
              </a:rPr>
              <a:t>Sickle cell disease is the result of one nucleotide </a:t>
            </a:r>
            <a:r>
              <a:rPr lang="en-US" dirty="0" smtClean="0">
                <a:latin typeface="Arial Narrow"/>
                <a:ea typeface="Times New Roman"/>
                <a:cs typeface="Times New Roman"/>
              </a:rPr>
              <a:t>substitution (recessive trait)</a:t>
            </a:r>
            <a:endParaRPr lang="en-US" dirty="0">
              <a:latin typeface="Arial"/>
              <a:ea typeface="Times New Roman"/>
              <a:cs typeface="Times New Roman"/>
            </a:endParaRPr>
          </a:p>
          <a:p>
            <a:pPr marL="1227582" lvl="3" indent="-285750">
              <a:lnSpc>
                <a:spcPct val="150000"/>
              </a:lnSpc>
              <a:spcBef>
                <a:spcPts val="0"/>
              </a:spcBef>
              <a:buFont typeface="Courier New"/>
              <a:buChar char="o"/>
              <a:tabLst>
                <a:tab pos="1828800" algn="l"/>
              </a:tabLst>
            </a:pPr>
            <a:r>
              <a:rPr lang="en-US" dirty="0">
                <a:latin typeface="Arial Narrow"/>
                <a:ea typeface="Times New Roman"/>
                <a:cs typeface="Times New Roman"/>
              </a:rPr>
              <a:t>Occurs in the hemoglobin of the blood</a:t>
            </a:r>
            <a:endParaRPr lang="en-US" dirty="0">
              <a:latin typeface="Arial"/>
              <a:ea typeface="Times New Roman"/>
              <a:cs typeface="Times New Roman"/>
            </a:endParaRPr>
          </a:p>
          <a:p>
            <a:endParaRPr lang="en-US" dirty="0"/>
          </a:p>
        </p:txBody>
      </p:sp>
      <p:sp>
        <p:nvSpPr>
          <p:cNvPr id="4" name="Slide Number Placeholder 3"/>
          <p:cNvSpPr>
            <a:spLocks noGrp="1"/>
          </p:cNvSpPr>
          <p:nvPr>
            <p:ph type="sldNum" sz="quarter" idx="12"/>
          </p:nvPr>
        </p:nvSpPr>
        <p:spPr/>
        <p:txBody>
          <a:bodyPr/>
          <a:lstStyle/>
          <a:p>
            <a:fld id="{D366554D-89B9-4B3E-B19E-D80CF560ABDC}" type="slidenum">
              <a:rPr lang="en-US" smtClean="0"/>
              <a:t>7</a:t>
            </a:fld>
            <a:endParaRPr lang="en-US"/>
          </a:p>
        </p:txBody>
      </p:sp>
    </p:spTree>
    <p:custDataLst>
      <p:tags r:id="rId1"/>
    </p:custDataLst>
    <p:extLst>
      <p:ext uri="{BB962C8B-B14F-4D97-AF65-F5344CB8AC3E}">
        <p14:creationId xmlns:p14="http://schemas.microsoft.com/office/powerpoint/2010/main" val="3771503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 calcmode="lin" valueType="num">
                                      <p:cBhvr>
                                        <p:cTn id="56"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 Mutations</a:t>
            </a:r>
            <a:endParaRPr lang="en-US" dirty="0"/>
          </a:p>
        </p:txBody>
      </p:sp>
      <p:sp>
        <p:nvSpPr>
          <p:cNvPr id="3" name="Content Placeholder 2"/>
          <p:cNvSpPr>
            <a:spLocks noGrp="1"/>
          </p:cNvSpPr>
          <p:nvPr>
            <p:ph idx="1"/>
          </p:nvPr>
        </p:nvSpPr>
        <p:spPr/>
        <p:txBody>
          <a:bodyPr>
            <a:normAutofit fontScale="92500" lnSpcReduction="10000"/>
          </a:bodyPr>
          <a:lstStyle/>
          <a:p>
            <a:pPr marL="914400" marR="0">
              <a:lnSpc>
                <a:spcPct val="150000"/>
              </a:lnSpc>
              <a:spcBef>
                <a:spcPts val="0"/>
              </a:spcBef>
              <a:spcAft>
                <a:spcPts val="0"/>
              </a:spcAft>
            </a:pPr>
            <a:r>
              <a:rPr lang="en-US" b="1" dirty="0" err="1">
                <a:latin typeface="Arial Narrow"/>
                <a:ea typeface="Times New Roman"/>
                <a:cs typeface="Times New Roman"/>
              </a:rPr>
              <a:t>Frameshift</a:t>
            </a:r>
            <a:r>
              <a:rPr lang="en-US" b="1" dirty="0">
                <a:latin typeface="Arial Narrow"/>
                <a:ea typeface="Times New Roman"/>
                <a:cs typeface="Times New Roman"/>
              </a:rPr>
              <a:t> </a:t>
            </a:r>
            <a:r>
              <a:rPr lang="en-US" b="1" dirty="0" smtClean="0">
                <a:latin typeface="Arial Narrow"/>
                <a:ea typeface="Times New Roman"/>
                <a:cs typeface="Times New Roman"/>
              </a:rPr>
              <a:t>Mutation is really </a:t>
            </a:r>
            <a:r>
              <a:rPr lang="en-US" b="1" smtClean="0">
                <a:latin typeface="Arial Narrow"/>
                <a:ea typeface="Times New Roman"/>
                <a:cs typeface="Times New Roman"/>
              </a:rPr>
              <a:t>just an effect </a:t>
            </a:r>
            <a:r>
              <a:rPr lang="en-US" b="1" dirty="0" smtClean="0">
                <a:latin typeface="Arial Narrow"/>
                <a:ea typeface="Times New Roman"/>
                <a:cs typeface="Times New Roman"/>
              </a:rPr>
              <a:t>of a Point mutation.</a:t>
            </a:r>
            <a:endParaRPr lang="en-US" dirty="0">
              <a:latin typeface="Arial"/>
              <a:ea typeface="Times New Roman"/>
              <a:cs typeface="Times New Roman"/>
            </a:endParaRPr>
          </a:p>
          <a:p>
            <a:pPr marL="1143000" lvl="2">
              <a:lnSpc>
                <a:spcPct val="150000"/>
              </a:lnSpc>
              <a:spcBef>
                <a:spcPts val="0"/>
              </a:spcBef>
              <a:buFont typeface="Wingdings"/>
              <a:buChar char=""/>
              <a:tabLst>
                <a:tab pos="1371600" algn="l"/>
              </a:tabLst>
            </a:pPr>
            <a:r>
              <a:rPr lang="en-US" dirty="0">
                <a:latin typeface="Arial Narrow"/>
                <a:ea typeface="Times New Roman"/>
                <a:cs typeface="Times New Roman"/>
              </a:rPr>
              <a:t>Inserting or deleting one or more </a:t>
            </a:r>
            <a:r>
              <a:rPr lang="en-US" dirty="0" smtClean="0">
                <a:latin typeface="Arial Narrow"/>
                <a:ea typeface="Times New Roman"/>
                <a:cs typeface="Times New Roman"/>
              </a:rPr>
              <a:t>nucleotides</a:t>
            </a:r>
            <a:endParaRPr lang="en-US" dirty="0">
              <a:latin typeface="Arial"/>
              <a:ea typeface="Times New Roman"/>
              <a:cs typeface="Times New Roman"/>
            </a:endParaRPr>
          </a:p>
          <a:p>
            <a:pPr marL="1143000" lvl="2">
              <a:lnSpc>
                <a:spcPct val="150000"/>
              </a:lnSpc>
              <a:spcBef>
                <a:spcPts val="0"/>
              </a:spcBef>
              <a:buFont typeface="Wingdings"/>
              <a:buChar char=""/>
              <a:tabLst>
                <a:tab pos="1371600" algn="l"/>
              </a:tabLst>
            </a:pPr>
            <a:r>
              <a:rPr lang="en-US" dirty="0">
                <a:latin typeface="Arial Narrow"/>
                <a:ea typeface="Times New Roman"/>
                <a:cs typeface="Times New Roman"/>
              </a:rPr>
              <a:t>Changes the “reading frame” like changing a </a:t>
            </a:r>
            <a:r>
              <a:rPr lang="en-US" dirty="0" smtClean="0">
                <a:latin typeface="Arial Narrow"/>
                <a:ea typeface="Times New Roman"/>
                <a:cs typeface="Times New Roman"/>
              </a:rPr>
              <a:t>sentence</a:t>
            </a:r>
          </a:p>
          <a:p>
            <a:pPr marL="1353312" lvl="3">
              <a:lnSpc>
                <a:spcPct val="150000"/>
              </a:lnSpc>
              <a:spcBef>
                <a:spcPts val="0"/>
              </a:spcBef>
              <a:buFont typeface="Wingdings"/>
              <a:buChar char=""/>
              <a:tabLst>
                <a:tab pos="1371600" algn="l"/>
              </a:tabLst>
            </a:pPr>
            <a:r>
              <a:rPr lang="en-US" dirty="0" smtClean="0">
                <a:latin typeface="Arial Narrow"/>
                <a:ea typeface="Times New Roman"/>
                <a:cs typeface="Times New Roman"/>
              </a:rPr>
              <a:t>THE CAT ATE THE BIG RAT</a:t>
            </a:r>
          </a:p>
          <a:p>
            <a:pPr marL="1554480" lvl="4">
              <a:lnSpc>
                <a:spcPct val="150000"/>
              </a:lnSpc>
              <a:spcBef>
                <a:spcPts val="0"/>
              </a:spcBef>
              <a:buFont typeface="Wingdings"/>
              <a:buChar char=""/>
              <a:tabLst>
                <a:tab pos="1371600" algn="l"/>
              </a:tabLst>
            </a:pPr>
            <a:r>
              <a:rPr lang="en-US" dirty="0" smtClean="0">
                <a:latin typeface="Arial Narrow"/>
                <a:ea typeface="Times New Roman"/>
                <a:cs typeface="Times New Roman"/>
              </a:rPr>
              <a:t>Insert an “A” after CAT</a:t>
            </a:r>
          </a:p>
          <a:p>
            <a:pPr marL="1353312" lvl="3">
              <a:lnSpc>
                <a:spcPct val="150000"/>
              </a:lnSpc>
              <a:spcBef>
                <a:spcPts val="0"/>
              </a:spcBef>
              <a:buFont typeface="Wingdings"/>
              <a:buChar char=""/>
              <a:tabLst>
                <a:tab pos="1371600" algn="l"/>
              </a:tabLst>
            </a:pPr>
            <a:r>
              <a:rPr lang="en-US" dirty="0" smtClean="0">
                <a:latin typeface="Arial Narrow"/>
                <a:ea typeface="Times New Roman"/>
                <a:cs typeface="Times New Roman"/>
              </a:rPr>
              <a:t>THE  CAT  AAT  ETH  EBI  GRA  T</a:t>
            </a:r>
            <a:endParaRPr lang="en-US" dirty="0">
              <a:latin typeface="Arial"/>
              <a:ea typeface="Times New Roman"/>
              <a:cs typeface="Times New Roman"/>
            </a:endParaRPr>
          </a:p>
          <a:p>
            <a:pPr marL="1143000" lvl="2">
              <a:lnSpc>
                <a:spcPct val="150000"/>
              </a:lnSpc>
              <a:spcBef>
                <a:spcPts val="0"/>
              </a:spcBef>
              <a:buFont typeface="Wingdings"/>
              <a:buChar char=""/>
              <a:tabLst>
                <a:tab pos="1371600" algn="l"/>
              </a:tabLst>
            </a:pPr>
            <a:r>
              <a:rPr lang="en-US" dirty="0">
                <a:latin typeface="Arial Narrow"/>
                <a:ea typeface="Times New Roman"/>
                <a:cs typeface="Times New Roman"/>
              </a:rPr>
              <a:t>Protein is built incorrectly</a:t>
            </a:r>
            <a:endParaRPr lang="en-US" dirty="0">
              <a:latin typeface="Arial"/>
              <a:ea typeface="Times New Roman"/>
              <a:cs typeface="Times New Roman"/>
            </a:endParaRPr>
          </a:p>
          <a:p>
            <a:endParaRPr lang="en-US" dirty="0"/>
          </a:p>
        </p:txBody>
      </p:sp>
      <p:sp>
        <p:nvSpPr>
          <p:cNvPr id="4" name="Slide Number Placeholder 3"/>
          <p:cNvSpPr>
            <a:spLocks noGrp="1"/>
          </p:cNvSpPr>
          <p:nvPr>
            <p:ph type="sldNum" sz="quarter" idx="12"/>
          </p:nvPr>
        </p:nvSpPr>
        <p:spPr/>
        <p:txBody>
          <a:bodyPr/>
          <a:lstStyle/>
          <a:p>
            <a:fld id="{D366554D-89B9-4B3E-B19E-D80CF560ABDC}" type="slidenum">
              <a:rPr lang="en-US" smtClean="0"/>
              <a:t>8</a:t>
            </a:fld>
            <a:endParaRPr lang="en-US"/>
          </a:p>
        </p:txBody>
      </p:sp>
    </p:spTree>
    <p:custDataLst>
      <p:tags r:id="rId1"/>
    </p:custDataLst>
    <p:extLst>
      <p:ext uri="{BB962C8B-B14F-4D97-AF65-F5344CB8AC3E}">
        <p14:creationId xmlns:p14="http://schemas.microsoft.com/office/powerpoint/2010/main" val="3694343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14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09600" y="444838"/>
            <a:ext cx="8100823" cy="6086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D366554D-89B9-4B3E-B19E-D80CF560ABDC}" type="slidenum">
              <a:rPr lang="en-US" smtClean="0"/>
              <a:t>9</a:t>
            </a:fld>
            <a:endParaRPr lang="en-US"/>
          </a:p>
        </p:txBody>
      </p:sp>
    </p:spTree>
    <p:custDataLst>
      <p:tags r:id="rId1"/>
    </p:custDataLst>
    <p:extLst>
      <p:ext uri="{BB962C8B-B14F-4D97-AF65-F5344CB8AC3E}">
        <p14:creationId xmlns:p14="http://schemas.microsoft.com/office/powerpoint/2010/main" val="198163329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OWERPOINTVERSION" val="14.0"/>
  <p:tag name="TPVERSION" val="2008"/>
  <p:tag name="PPVERSION" val="14.0"/>
  <p:tag name="DELIMITERS" val="3.1"/>
  <p:tag name="SHOWBARVISIBLE" val="True"/>
  <p:tag name="EXPANDSHOWBAR" val="True"/>
  <p:tag name="USESECONDARYMONITOR" val="True"/>
  <p:tag name="SAVECSVWITHSESSION" val="False"/>
  <p:tag name="CSVFORMAT" val="0"/>
  <p:tag name="BULLETTYPE" val="3"/>
  <p:tag name="ANSWERNOWSTYLE" val="-1"/>
  <p:tag name="ANSWERNOWTEXT" val="Answer Now"/>
  <p:tag name="COUNTDOWNSTYLE" val="-1"/>
  <p:tag name="RESPCOUNTERSTYLE" val="-1"/>
  <p:tag name="RESPCOUNTERFORMAT" val="0"/>
  <p:tag name="RESPTABLESTYLE" val="-1"/>
  <p:tag name="COUNTDOWNSECONDS" val="10"/>
  <p:tag name="INPUTSOURCE" val="1"/>
  <p:tag name="NUMRESPONSES" val="1"/>
  <p:tag name="ALLOWDUPLICATES" val="False"/>
  <p:tag name="BACKUPSESSIONS" val="True"/>
  <p:tag name="BACKUPMAINTENANCE" val="7"/>
  <p:tag name="CHARTVALUEFORMAT" val="0%"/>
  <p:tag name="AUTOADVANCE" val="False"/>
  <p:tag name="REVIEWONLY" val="False"/>
  <p:tag name="ROTATIONINTERVAL" val="2"/>
  <p:tag name="AUTOUPDATEALIASES" val="True"/>
  <p:tag name="STDCHART" val="1"/>
  <p:tag name="RACEENDPOINTS" val="100"/>
  <p:tag name="RACERSMAXDISPLAYED" val="5"/>
  <p:tag name="RACEANIMATIONSPEED" val="3"/>
  <p:tag name="SKIPREMAININGRACESLIDES" val="True"/>
  <p:tag name="PARTICIPANTSINLEADERBOARD" val="5"/>
  <p:tag name="TEAMSINLEADERBOARD" val="5"/>
  <p:tag name="MAXRESPONDERS" val="5"/>
  <p:tag name="BUBBLENAMEVISIBLE" val="True"/>
  <p:tag name="BUBBLESIZEVISIBLE" val="True"/>
  <p:tag name="BUBBLEVALUEFORMAT" val="0.0"/>
  <p:tag name="BUBBLEGROUPING" val="3"/>
  <p:tag name="DEFAULTNUMTEAMS" val="5"/>
  <p:tag name="CUSTOMGRIDBACKCOLOR" val="-722948"/>
  <p:tag name="CUSTOMCELLFORECOLOR" val="-16777216"/>
  <p:tag name="CUSTOMCELLBACKCOLOR1" val="-657956"/>
  <p:tag name="CUSTOMCELLBACKCOLOR2" val="-13395457"/>
  <p:tag name="CUSTOMCELLBACKCOLOR3" val="-268652"/>
  <p:tag name="CUSTOMCELLBACKCOLOR4" val="-8355712"/>
  <p:tag name="USESCHEMECOLORS" val="True"/>
  <p:tag name="DISPLAYNAME" val="True"/>
  <p:tag name="DISPLAYDEVICENUMBER" val="True"/>
  <p:tag name="DISPLAYDEVICEID" val="True"/>
  <p:tag name="GRIDOPACITY" val="30"/>
  <p:tag name="GRIDROTATIONINTERVAL" val="2"/>
  <p:tag name="AUTOSIZEGRID" val="False"/>
  <p:tag name="GRIDSIZE" val="{Width=800, Height=600}"/>
  <p:tag name="GRIDPOSITION" val="1"/>
  <p:tag name="GRIDFONTSIZE" val="12"/>
  <p:tag name="POLLINGCYCLE" val="2"/>
  <p:tag name="CHARTCOLORS" val="0"/>
  <p:tag name="CHARTLABELS" val="1"/>
  <p:tag name="RESETCHARTS" val="True"/>
  <p:tag name="INCLUDENONRESPONDERS" val="False"/>
  <p:tag name="MULTIRESPDIVISOR" val="1"/>
  <p:tag name="INCLUDEPPT" val="True"/>
  <p:tag name="ALLOWUSERFEEDBACK" val="True"/>
  <p:tag name="CORRECTPOINTVALUE" val="1"/>
  <p:tag name="INCORRECTPOINTVALUE" val="0"/>
  <p:tag name="REALTIMEBACKUP" val="False"/>
  <p:tag name="REALTIMEBACKUPPATH" val="(None)"/>
  <p:tag name="ZEROBASED" val="False"/>
  <p:tag name="AUTOADJUSTPARTRANGE" val="True"/>
  <p:tag name="CHARTSCALE" val="True"/>
  <p:tag name="ADVANCEDSETTINGSVIEW" val="True"/>
  <p:tag name="FIBDISPLAYRESULTS" val="True"/>
  <p:tag name="FIBNUMRESULTS" val="5"/>
  <p:tag name="FIBINCLUDEOTHER" val="True"/>
  <p:tag name="FIBDISPLAYKEYWORDS" val="True"/>
  <p:tag name="PRRESPONSE1" val="10"/>
  <p:tag name="PRRESPONSE2" val="9"/>
  <p:tag name="PRRESPONSE3" val="8"/>
  <p:tag name="PRRESPONSE4" val="7"/>
  <p:tag name="PRRESPONSE5" val="6"/>
  <p:tag name="PRRESPONSE6" val="5"/>
  <p:tag name="PRRESPONSE7" val="4"/>
  <p:tag name="PRRESPONSE8" val="3"/>
  <p:tag name="PRRESPONSE9" val="2"/>
  <p:tag name="PRRESPONSE10" val="1"/>
  <p:tag name="SHOWFLASHWARNING" val="True"/>
  <p:tag name="ALWAYSOPENPOLL" val="False"/>
  <p:tag name="TPFULLVERSION" val="4.2.4.1012"/>
</p:tagLst>
</file>

<file path=ppt/tags/tag10.xml><?xml version="1.0" encoding="utf-8"?>
<p:tagLst xmlns:a="http://schemas.openxmlformats.org/drawingml/2006/main" xmlns:r="http://schemas.openxmlformats.org/officeDocument/2006/relationships" xmlns:p="http://schemas.openxmlformats.org/presentationml/2006/main">
  <p:tag name="DELIMITERS" val="3.1"/>
</p:tagLst>
</file>

<file path=ppt/tags/tag11.xml><?xml version="1.0" encoding="utf-8"?>
<p:tagLst xmlns:a="http://schemas.openxmlformats.org/drawingml/2006/main" xmlns:r="http://schemas.openxmlformats.org/officeDocument/2006/relationships" xmlns:p="http://schemas.openxmlformats.org/presentationml/2006/main">
  <p:tag name="DELIMITERS" val="3.1"/>
</p:tagLst>
</file>

<file path=ppt/tags/tag12.xml><?xml version="1.0" encoding="utf-8"?>
<p:tagLst xmlns:a="http://schemas.openxmlformats.org/drawingml/2006/main" xmlns:r="http://schemas.openxmlformats.org/officeDocument/2006/relationships" xmlns:p="http://schemas.openxmlformats.org/presentationml/2006/main">
  <p:tag name="DELIMITERS" val="3.1"/>
</p:tagLst>
</file>

<file path=ppt/tags/tag13.xml><?xml version="1.0" encoding="utf-8"?>
<p:tagLst xmlns:a="http://schemas.openxmlformats.org/drawingml/2006/main" xmlns:r="http://schemas.openxmlformats.org/officeDocument/2006/relationships" xmlns:p="http://schemas.openxmlformats.org/presentationml/2006/main">
  <p:tag name="DELIMITERS" val="3.1"/>
</p:tagLst>
</file>

<file path=ppt/tags/tag14.xml><?xml version="1.0" encoding="utf-8"?>
<p:tagLst xmlns:a="http://schemas.openxmlformats.org/drawingml/2006/main" xmlns:r="http://schemas.openxmlformats.org/officeDocument/2006/relationships" xmlns:p="http://schemas.openxmlformats.org/presentationml/2006/main">
  <p:tag name="DELIMITERS" val="3.1"/>
</p:tagLst>
</file>

<file path=ppt/tags/tag15.xml><?xml version="1.0" encoding="utf-8"?>
<p:tagLst xmlns:a="http://schemas.openxmlformats.org/drawingml/2006/main" xmlns:r="http://schemas.openxmlformats.org/officeDocument/2006/relationships" xmlns:p="http://schemas.openxmlformats.org/presentationml/2006/main">
  <p:tag name="DELIMITERS" val="3.1"/>
</p:tagLst>
</file>

<file path=ppt/tags/tag16.xml><?xml version="1.0" encoding="utf-8"?>
<p:tagLst xmlns:a="http://schemas.openxmlformats.org/drawingml/2006/main" xmlns:r="http://schemas.openxmlformats.org/officeDocument/2006/relationships" xmlns:p="http://schemas.openxmlformats.org/presentationml/2006/main">
  <p:tag name="DELIMITERS" val="3.1"/>
</p:tagLst>
</file>

<file path=ppt/tags/tag17.xml><?xml version="1.0" encoding="utf-8"?>
<p:tagLst xmlns:a="http://schemas.openxmlformats.org/drawingml/2006/main" xmlns:r="http://schemas.openxmlformats.org/officeDocument/2006/relationships" xmlns:p="http://schemas.openxmlformats.org/presentationml/2006/main">
  <p:tag name="DELIMITERS" val="3.1"/>
</p:tagLst>
</file>

<file path=ppt/tags/tag18.xml><?xml version="1.0" encoding="utf-8"?>
<p:tagLst xmlns:a="http://schemas.openxmlformats.org/drawingml/2006/main" xmlns:r="http://schemas.openxmlformats.org/officeDocument/2006/relationships" xmlns:p="http://schemas.openxmlformats.org/presentationml/2006/main">
  <p:tag name="DELIMITERS" val="3.1"/>
</p:tagLst>
</file>

<file path=ppt/tags/tag19.xml><?xml version="1.0" encoding="utf-8"?>
<p:tagLst xmlns:a="http://schemas.openxmlformats.org/drawingml/2006/main" xmlns:r="http://schemas.openxmlformats.org/officeDocument/2006/relationships" xmlns:p="http://schemas.openxmlformats.org/presentationml/2006/main">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DELIMITERS" val="3.1"/>
</p:tagLst>
</file>

<file path=ppt/tags/tag20.xml><?xml version="1.0" encoding="utf-8"?>
<p:tagLst xmlns:a="http://schemas.openxmlformats.org/drawingml/2006/main" xmlns:r="http://schemas.openxmlformats.org/officeDocument/2006/relationships" xmlns:p="http://schemas.openxmlformats.org/presentationml/2006/main">
  <p:tag name="NOPREFERENCE" val="False"/>
</p:tagLst>
</file>

<file path=ppt/tags/tag21.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DELIMITERS" val="3.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23F7099E7F0604086C6FF54E3837E5C" ma:contentTypeVersion="0" ma:contentTypeDescription="Create a new document." ma:contentTypeScope="" ma:versionID="a5f6c1a9320cf5964a7de7e1e5649c69">
  <xsd:schema xmlns:xsd="http://www.w3.org/2001/XMLSchema" xmlns:xs="http://www.w3.org/2001/XMLSchema" xmlns:p="http://schemas.microsoft.com/office/2006/metadata/properties" targetNamespace="http://schemas.microsoft.com/office/2006/metadata/properties" ma:root="true" ma:fieldsID="073a933e43dfc40ec37962c19190021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BB49A2F-6FD0-40B3-848A-7CFFD05BFF8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31118D04-5404-445A-8CF3-79016225A772}">
  <ds:schemaRefs>
    <ds:schemaRef ds:uri="http://schemas.microsoft.com/office/2006/metadata/propertie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http://purl.org/dc/terms/"/>
    <ds:schemaRef ds:uri="http://purl.org/dc/elements/1.1/"/>
    <ds:schemaRef ds:uri="http://purl.org/dc/dcmitype/"/>
  </ds:schemaRefs>
</ds:datastoreItem>
</file>

<file path=customXml/itemProps3.xml><?xml version="1.0" encoding="utf-8"?>
<ds:datastoreItem xmlns:ds="http://schemas.openxmlformats.org/officeDocument/2006/customXml" ds:itemID="{BE659B8F-8A62-401D-B9F1-972D3630B6A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Austin</Template>
  <TotalTime>4683</TotalTime>
  <Words>760</Words>
  <Application>Microsoft Office PowerPoint</Application>
  <PresentationFormat>On-screen Show (4:3)</PresentationFormat>
  <Paragraphs>126</Paragraphs>
  <Slides>24</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vt:lpstr>
      <vt:lpstr>Arial Narrow</vt:lpstr>
      <vt:lpstr>Calibri</vt:lpstr>
      <vt:lpstr>Century Gothic</vt:lpstr>
      <vt:lpstr>Courier New</vt:lpstr>
      <vt:lpstr>Times New Roman</vt:lpstr>
      <vt:lpstr>Wingdings</vt:lpstr>
      <vt:lpstr>Wingdings 2</vt:lpstr>
      <vt:lpstr>Austin</vt:lpstr>
      <vt:lpstr>Mutations</vt:lpstr>
      <vt:lpstr>What are mutations? </vt:lpstr>
      <vt:lpstr>Are mutations helpful or harmful?</vt:lpstr>
      <vt:lpstr>A.  Gene Mutations </vt:lpstr>
      <vt:lpstr>Gene Mutations</vt:lpstr>
      <vt:lpstr>Gene Mutations</vt:lpstr>
      <vt:lpstr>Gene Mutations</vt:lpstr>
      <vt:lpstr>Gene Mutations</vt:lpstr>
      <vt:lpstr>PowerPoint Presentation</vt:lpstr>
      <vt:lpstr>Nonsense mutations</vt:lpstr>
      <vt:lpstr>Silent mutation</vt:lpstr>
      <vt:lpstr>Missense mutation</vt:lpstr>
      <vt:lpstr>Types of mutations </vt:lpstr>
      <vt:lpstr>Chromosome Mutations</vt:lpstr>
      <vt:lpstr>Deletion</vt:lpstr>
      <vt:lpstr>Inversion</vt:lpstr>
      <vt:lpstr>Duplication</vt:lpstr>
      <vt:lpstr>Nondisjunction</vt:lpstr>
      <vt:lpstr>Translocation</vt:lpstr>
      <vt:lpstr>Insertion</vt:lpstr>
      <vt:lpstr>Nature vs. Nurture- the debate?</vt:lpstr>
      <vt:lpstr>Twins</vt:lpstr>
      <vt:lpstr>Chromosome Disorders</vt:lpstr>
      <vt:lpstr>Detecting Genetic Disorders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Mutations</dc:title>
  <dc:creator>Fishel, Shelley</dc:creator>
  <cp:lastModifiedBy>Fishel, Shelley</cp:lastModifiedBy>
  <cp:revision>54</cp:revision>
  <dcterms:created xsi:type="dcterms:W3CDTF">2012-02-07T13:54:53Z</dcterms:created>
  <dcterms:modified xsi:type="dcterms:W3CDTF">2016-03-09T17:01:12Z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MyDocuments">
    <vt:bool>true</vt:bool>
  </property>
  <property fmtid="{D5CDD505-2E9C-101B-9397-08002B2CF9AE}" pid="3" name="ContentTypeId">
    <vt:lpwstr>0x010100B23F7099E7F0604086C6FF54E3837E5C</vt:lpwstr>
  </property>
</Properties>
</file>