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05"/>
  </p:notesMasterIdLst>
  <p:sldIdLst>
    <p:sldId id="256" r:id="rId5"/>
    <p:sldId id="257" r:id="rId6"/>
    <p:sldId id="258" r:id="rId7"/>
    <p:sldId id="263" r:id="rId8"/>
    <p:sldId id="261" r:id="rId9"/>
    <p:sldId id="262" r:id="rId10"/>
    <p:sldId id="266" r:id="rId11"/>
    <p:sldId id="259" r:id="rId12"/>
    <p:sldId id="265" r:id="rId13"/>
    <p:sldId id="260" r:id="rId14"/>
    <p:sldId id="264" r:id="rId15"/>
    <p:sldId id="273" r:id="rId16"/>
    <p:sldId id="267" r:id="rId17"/>
    <p:sldId id="268" r:id="rId18"/>
    <p:sldId id="269" r:id="rId19"/>
    <p:sldId id="270" r:id="rId20"/>
    <p:sldId id="271" r:id="rId21"/>
    <p:sldId id="272" r:id="rId22"/>
    <p:sldId id="274" r:id="rId23"/>
    <p:sldId id="275" r:id="rId24"/>
    <p:sldId id="280" r:id="rId25"/>
    <p:sldId id="276" r:id="rId26"/>
    <p:sldId id="279" r:id="rId27"/>
    <p:sldId id="278" r:id="rId28"/>
    <p:sldId id="277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301" r:id="rId37"/>
    <p:sldId id="300" r:id="rId38"/>
    <p:sldId id="299" r:id="rId39"/>
    <p:sldId id="297" r:id="rId40"/>
    <p:sldId id="296" r:id="rId41"/>
    <p:sldId id="295" r:id="rId42"/>
    <p:sldId id="294" r:id="rId43"/>
    <p:sldId id="288" r:id="rId44"/>
    <p:sldId id="293" r:id="rId45"/>
    <p:sldId id="292" r:id="rId46"/>
    <p:sldId id="291" r:id="rId47"/>
    <p:sldId id="290" r:id="rId48"/>
    <p:sldId id="289" r:id="rId49"/>
    <p:sldId id="302" r:id="rId50"/>
    <p:sldId id="304" r:id="rId51"/>
    <p:sldId id="305" r:id="rId52"/>
    <p:sldId id="308" r:id="rId53"/>
    <p:sldId id="307" r:id="rId54"/>
    <p:sldId id="306" r:id="rId55"/>
    <p:sldId id="303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2" r:id="rId89"/>
    <p:sldId id="343" r:id="rId90"/>
    <p:sldId id="344" r:id="rId91"/>
    <p:sldId id="357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2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viewProps" Target="viewProps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ableStyles" Target="tableStyle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49C2F-03D6-49F7-92C0-4CE3294D3EBF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F8401-5A4B-4A91-91F2-002C0788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F8401-5A4B-4A91-91F2-002C0788F5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97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40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4B7E-6182-4DF1-ACF0-03205C001640}" type="datetime1">
              <a:rPr lang="en-US" smtClean="0"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98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1E4AD-5009-4647-8D64-06BBABE9DCC2}" type="datetime1">
              <a:rPr lang="en-US" smtClean="0"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89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A10B-C935-4702-BC66-BE734402F55F}" type="datetime1">
              <a:rPr lang="en-US" smtClean="0"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6829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E8B3-4735-4328-9CF4-82FFAEB542DE}" type="datetime1">
              <a:rPr lang="en-US" smtClean="0"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38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6BF3-97FB-4BCF-9D5C-F490D6937A3F}" type="datetime1">
              <a:rPr lang="en-US" smtClean="0"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9463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E6EAC-20A7-4974-90F3-FC76AE03BF3D}" type="datetime1">
              <a:rPr lang="en-US" smtClean="0"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00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02D1B-E322-4A9F-AE57-5EC76B2527FC}" type="datetime1">
              <a:rPr lang="en-US" smtClean="0"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40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0EB0B-869C-43A3-ACB7-CAF924363914}" type="datetime1">
              <a:rPr lang="en-US" smtClean="0"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0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omic Sans MS" panose="030F0702030302020204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latin typeface="Comic Sans MS" panose="030F0702030302020204" pitchFamily="66" charset="0"/>
              </a:defRPr>
            </a:lvl1pPr>
            <a:lvl2pPr>
              <a:defRPr sz="2400">
                <a:latin typeface="Comic Sans MS" panose="030F0702030302020204" pitchFamily="66" charset="0"/>
              </a:defRPr>
            </a:lvl2pPr>
            <a:lvl3pPr>
              <a:defRPr sz="2000">
                <a:latin typeface="Comic Sans MS" panose="030F0702030302020204" pitchFamily="66" charset="0"/>
              </a:defRPr>
            </a:lvl3pPr>
            <a:lvl4pPr>
              <a:defRPr sz="1800">
                <a:latin typeface="Comic Sans MS" panose="030F0702030302020204" pitchFamily="66" charset="0"/>
              </a:defRPr>
            </a:lvl4pPr>
            <a:lvl5pPr>
              <a:defRPr sz="18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F529F-0BCB-4EEB-899E-96E0E3F33BD9}" type="datetime1">
              <a:rPr lang="en-US" smtClean="0"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82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93C6-E75C-4476-8C8F-4DDEB7550747}" type="datetime1">
              <a:rPr lang="en-US" smtClean="0"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9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>
            <a:normAutofit/>
          </a:bodyPr>
          <a:lstStyle>
            <a:lvl1pPr>
              <a:defRPr sz="3200">
                <a:latin typeface="Comic Sans MS" panose="030F0702030302020204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3FA3-5C4E-4493-AE59-D69977869C40}" type="datetime1">
              <a:rPr lang="en-US" smtClean="0"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22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94F3-C3D4-488D-A965-E3C299869BAD}" type="datetime1">
              <a:rPr lang="en-US" smtClean="0"/>
              <a:t>3/11/2015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74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A40AD-ED44-4C59-8FE9-82095334B007}" type="datetime1">
              <a:rPr lang="en-US" smtClean="0"/>
              <a:t>3/11/2015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55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8D4F-0AD3-4B8D-A662-19ADC2709855}" type="datetime1">
              <a:rPr lang="en-US" smtClean="0"/>
              <a:t>3/11/2015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35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4ACAA-D53F-4D28-B071-AEAA3083C17E}" type="datetime1">
              <a:rPr lang="en-US" smtClean="0"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7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D0EC-A043-44D8-BBAB-7249023E8779}" type="datetime1">
              <a:rPr lang="en-US" smtClean="0"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24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E7657-6B98-4A83-8DA1-AFBC82FE0C94}" type="datetime1">
              <a:rPr lang="en-US" smtClean="0"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CF9C752-BE59-4913-82A2-499AB05AE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31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accent1"/>
          </a:solidFill>
          <a:latin typeface="Comic Sans MS" panose="030F0702030302020204" pitchFamily="66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800" kern="1200">
          <a:solidFill>
            <a:schemeClr val="tx1">
              <a:lumMod val="75000"/>
              <a:lumOff val="25000"/>
            </a:schemeClr>
          </a:solidFill>
          <a:latin typeface="Comic Sans MS" panose="030F0702030302020204" pitchFamily="66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Comic Sans MS" panose="030F0702030302020204" pitchFamily="66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kern="1200">
          <a:solidFill>
            <a:schemeClr val="tx1">
              <a:lumMod val="75000"/>
              <a:lumOff val="25000"/>
            </a:schemeClr>
          </a:solidFill>
          <a:latin typeface="Comic Sans MS" panose="030F0702030302020204" pitchFamily="66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Comic Sans MS" panose="030F0702030302020204" pitchFamily="66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Comic Sans MS" panose="030F0702030302020204" pitchFamily="66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Mendelian Genetics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60" y="469230"/>
            <a:ext cx="2176272" cy="276226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1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Genetics Facts &amp; Fallacies</a:t>
            </a:r>
            <a:br>
              <a:rPr lang="en-US" dirty="0" smtClean="0"/>
            </a:br>
            <a:r>
              <a:rPr lang="en-US" dirty="0" smtClean="0"/>
              <a:t>Pre-Quiz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2160590"/>
            <a:ext cx="7053073" cy="447795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17"/>
            </a:pPr>
            <a:r>
              <a:rPr lang="en-US" dirty="0" smtClean="0"/>
              <a:t>Gregor Mendel was a monk and is known as the “Father of Genetics” based on his experiments with pea plants.</a:t>
            </a:r>
          </a:p>
          <a:p>
            <a:pPr marL="400050" lvl="1" indent="0">
              <a:buNone/>
            </a:pPr>
            <a:r>
              <a:rPr lang="en-US" dirty="0" smtClean="0"/>
              <a:t>TRUE</a:t>
            </a:r>
          </a:p>
          <a:p>
            <a:pPr marL="400050" lvl="1" indent="0"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 startAt="17"/>
            </a:pPr>
            <a:r>
              <a:rPr lang="en-US" dirty="0" smtClean="0"/>
              <a:t>Children born to older parents may have a higher chance of birth defects than younger parents.</a:t>
            </a:r>
          </a:p>
          <a:p>
            <a:pPr marL="400050" lvl="1" indent="0">
              <a:buNone/>
            </a:pPr>
            <a:r>
              <a:rPr lang="en-US" dirty="0" smtClean="0"/>
              <a:t>TRUE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6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Complete the rest of the problem (Dihybrid) in packet.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2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Genetics Facts &amp; Fallacies</a:t>
            </a:r>
            <a:br>
              <a:rPr lang="en-US" dirty="0" smtClean="0"/>
            </a:br>
            <a:r>
              <a:rPr lang="en-US" dirty="0" smtClean="0"/>
              <a:t>Pre-Quiz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2160590"/>
            <a:ext cx="7309105" cy="388077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19"/>
            </a:pPr>
            <a:r>
              <a:rPr lang="en-US" dirty="0" smtClean="0"/>
              <a:t>The total number of male births exceeds the female births each year.</a:t>
            </a:r>
          </a:p>
          <a:p>
            <a:pPr marL="400050" lvl="1" indent="0">
              <a:buNone/>
            </a:pPr>
            <a:r>
              <a:rPr lang="en-US" dirty="0" smtClean="0"/>
              <a:t>TRUE</a:t>
            </a:r>
          </a:p>
          <a:p>
            <a:pPr marL="457200" indent="-457200">
              <a:buFont typeface="+mj-lt"/>
              <a:buAutoNum type="arabicPeriod" startAt="19"/>
            </a:pPr>
            <a:r>
              <a:rPr lang="en-US" dirty="0" smtClean="0"/>
              <a:t>If a male “mutt” dog mates with a pedigree (show quality) female dog, all the future litters that the female would have (even with other dogs) can have traits from the “mutt” dog.</a:t>
            </a:r>
          </a:p>
          <a:p>
            <a:pPr marL="400050" lvl="1" indent="0">
              <a:buNone/>
            </a:pPr>
            <a:r>
              <a:rPr lang="en-US" dirty="0" smtClean="0"/>
              <a:t>FALSE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1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Trait</a:t>
            </a:r>
            <a:r>
              <a:rPr lang="en-US" dirty="0" smtClean="0"/>
              <a:t> = any characteristic that can be passed from parent to offspring</a:t>
            </a:r>
          </a:p>
          <a:p>
            <a:r>
              <a:rPr lang="en-US" b="1" u="sng" dirty="0" smtClean="0"/>
              <a:t>Heredity</a:t>
            </a:r>
            <a:r>
              <a:rPr lang="en-US" dirty="0" smtClean="0"/>
              <a:t>  = passing of traits from parent to offspring</a:t>
            </a:r>
          </a:p>
          <a:p>
            <a:r>
              <a:rPr lang="en-US" b="1" u="sng" dirty="0" smtClean="0"/>
              <a:t>Genetics</a:t>
            </a:r>
            <a:r>
              <a:rPr lang="en-US" dirty="0" smtClean="0"/>
              <a:t> = study of heredity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Alleles</a:t>
            </a:r>
            <a:r>
              <a:rPr lang="en-US" dirty="0" smtClean="0"/>
              <a:t> = two forms of a gene (dominant &amp; recessive)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009" y="3254234"/>
            <a:ext cx="4202891" cy="315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Dominant</a:t>
            </a:r>
            <a:r>
              <a:rPr lang="en-US" dirty="0" smtClean="0"/>
              <a:t> = stronger of two genes expressed in the hybrid; represented by the capital letter (R)</a:t>
            </a:r>
          </a:p>
          <a:p>
            <a:r>
              <a:rPr lang="en-US" b="1" u="sng" dirty="0" smtClean="0"/>
              <a:t>Recessive</a:t>
            </a:r>
            <a:r>
              <a:rPr lang="en-US" dirty="0" smtClean="0"/>
              <a:t> = gene that shows up less often in a cross (usually); represented by a lower case letter (r)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1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Genotype</a:t>
            </a:r>
            <a:r>
              <a:rPr lang="en-US" dirty="0" smtClean="0"/>
              <a:t> + gene combination for a trait (ex: RR, Rr, </a:t>
            </a:r>
            <a:r>
              <a:rPr lang="en-US" dirty="0" err="1" smtClean="0"/>
              <a:t>rr</a:t>
            </a:r>
            <a:r>
              <a:rPr lang="en-US" dirty="0" smtClean="0"/>
              <a:t>)</a:t>
            </a:r>
          </a:p>
          <a:p>
            <a:r>
              <a:rPr lang="en-US" b="1" u="sng" dirty="0" smtClean="0"/>
              <a:t>Phenotype</a:t>
            </a:r>
            <a:r>
              <a:rPr lang="en-US" dirty="0" smtClean="0"/>
              <a:t> = the physical feature resulting from a genotype (e. g. tall,  short)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2160590"/>
            <a:ext cx="6888481" cy="3880773"/>
          </a:xfrm>
        </p:spPr>
        <p:txBody>
          <a:bodyPr/>
          <a:lstStyle/>
          <a:p>
            <a:r>
              <a:rPr lang="en-US" b="1" u="sng" dirty="0" smtClean="0"/>
              <a:t>Homozygous</a:t>
            </a:r>
            <a:r>
              <a:rPr lang="en-US" dirty="0" smtClean="0"/>
              <a:t> </a:t>
            </a:r>
            <a:r>
              <a:rPr lang="en-US" b="1" u="sng" dirty="0" smtClean="0"/>
              <a:t>genotype</a:t>
            </a:r>
            <a:r>
              <a:rPr lang="en-US" dirty="0" smtClean="0"/>
              <a:t> = gene combination involving 2 dominant or 2 recessive genes (ex: RR or </a:t>
            </a:r>
            <a:r>
              <a:rPr lang="en-US" dirty="0" err="1" smtClean="0"/>
              <a:t>rr</a:t>
            </a:r>
            <a:r>
              <a:rPr lang="en-US" dirty="0" smtClean="0"/>
              <a:t>); also called </a:t>
            </a:r>
            <a:r>
              <a:rPr lang="en-US" b="1" u="sng" dirty="0" smtClean="0"/>
              <a:t>pure</a:t>
            </a:r>
          </a:p>
          <a:p>
            <a:r>
              <a:rPr lang="en-US" b="1" u="sng" dirty="0" smtClean="0"/>
              <a:t>Heterozygous genotype</a:t>
            </a:r>
            <a:r>
              <a:rPr lang="en-US" dirty="0" smtClean="0"/>
              <a:t>= gene combination of one dominant and one recessive allele (ex: Rr); also called </a:t>
            </a:r>
            <a:r>
              <a:rPr lang="en-US" b="1" u="sng" dirty="0" smtClean="0"/>
              <a:t>hybrid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9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Monohybrid</a:t>
            </a:r>
            <a:r>
              <a:rPr lang="en-US" dirty="0" smtClean="0"/>
              <a:t> </a:t>
            </a:r>
            <a:r>
              <a:rPr lang="en-US" b="1" u="sng" dirty="0" smtClean="0"/>
              <a:t>cross</a:t>
            </a:r>
            <a:r>
              <a:rPr lang="en-US" dirty="0" smtClean="0"/>
              <a:t> = cross involving a single trait</a:t>
            </a:r>
          </a:p>
          <a:p>
            <a:r>
              <a:rPr lang="en-US" b="1" u="sng" dirty="0" smtClean="0"/>
              <a:t>Dihybrid</a:t>
            </a:r>
            <a:r>
              <a:rPr lang="en-US" dirty="0" smtClean="0"/>
              <a:t> </a:t>
            </a:r>
            <a:r>
              <a:rPr lang="en-US" b="1" u="sng" dirty="0" smtClean="0"/>
              <a:t>cross</a:t>
            </a:r>
            <a:r>
              <a:rPr lang="en-US" dirty="0" smtClean="0"/>
              <a:t> = cross involving two traits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1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160590"/>
            <a:ext cx="2755393" cy="3880773"/>
          </a:xfrm>
        </p:spPr>
        <p:txBody>
          <a:bodyPr/>
          <a:lstStyle/>
          <a:p>
            <a:r>
              <a:rPr lang="en-US" b="1" u="sng" dirty="0" smtClean="0"/>
              <a:t>Punnett</a:t>
            </a:r>
            <a:r>
              <a:rPr lang="en-US" dirty="0" smtClean="0"/>
              <a:t> </a:t>
            </a:r>
            <a:r>
              <a:rPr lang="en-US" b="1" u="sng" dirty="0" smtClean="0"/>
              <a:t>Square</a:t>
            </a:r>
            <a:r>
              <a:rPr lang="en-US" dirty="0" smtClean="0"/>
              <a:t> = used to solve genetics problems (based on probability)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455" y="1664361"/>
            <a:ext cx="4766728" cy="46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1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Fundamentals of Genetics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u="sng" dirty="0" smtClean="0"/>
              <a:t>Heredity</a:t>
            </a:r>
            <a:r>
              <a:rPr lang="en-US" sz="3200" dirty="0" smtClean="0"/>
              <a:t> = the passing of traits from </a:t>
            </a:r>
            <a:r>
              <a:rPr lang="en-US" sz="3200" b="1" u="sng" dirty="0" smtClean="0"/>
              <a:t>parents</a:t>
            </a:r>
            <a:r>
              <a:rPr lang="en-US" sz="3200" dirty="0" smtClean="0"/>
              <a:t> to </a:t>
            </a:r>
            <a:r>
              <a:rPr lang="en-US" sz="3200" b="1" u="sng" dirty="0" smtClean="0"/>
              <a:t>offspring</a:t>
            </a:r>
            <a:r>
              <a:rPr lang="en-US" sz="3200" dirty="0" smtClean="0"/>
              <a:t>.</a:t>
            </a:r>
          </a:p>
          <a:p>
            <a:pPr lvl="1"/>
            <a:r>
              <a:rPr lang="en-US" sz="2800" dirty="0" smtClean="0"/>
              <a:t>Transmitted by means of information stored in molecules of </a:t>
            </a:r>
            <a:r>
              <a:rPr lang="en-US" sz="2800" b="1" u="sng" dirty="0" smtClean="0"/>
              <a:t>DNA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896" y="4230831"/>
            <a:ext cx="1270278" cy="190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6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Genetics  Facts &amp; Fallacies</a:t>
            </a:r>
            <a:br>
              <a:rPr lang="en-US" dirty="0" smtClean="0"/>
            </a:br>
            <a:r>
              <a:rPr lang="en-US" dirty="0" smtClean="0"/>
              <a:t>Pre-Quiz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930400"/>
            <a:ext cx="6347714" cy="47081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Certain acquired characteristics, such as mechanical or mathematical skills, may be inherited.</a:t>
            </a:r>
          </a:p>
          <a:p>
            <a:pPr marL="400050" lvl="1" indent="0">
              <a:buNone/>
            </a:pPr>
            <a:r>
              <a:rPr lang="en-US" dirty="0" smtClean="0"/>
              <a:t>FALSE</a:t>
            </a:r>
            <a:endParaRPr lang="en-US" dirty="0" smtClean="0"/>
          </a:p>
          <a:p>
            <a:pPr marL="400050" lvl="1" indent="0"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Identical Twins are always of the same sex.</a:t>
            </a:r>
          </a:p>
          <a:p>
            <a:pPr marL="400050" lvl="1" indent="0">
              <a:buNone/>
            </a:pPr>
            <a:r>
              <a:rPr lang="en-US" dirty="0" smtClean="0"/>
              <a:t>TRUE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7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Fundamentals of Genetics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63" y="1698117"/>
            <a:ext cx="5011124" cy="4771363"/>
          </a:xfrm>
        </p:spPr>
        <p:txBody>
          <a:bodyPr/>
          <a:lstStyle/>
          <a:p>
            <a:r>
              <a:rPr lang="en-US" b="1" u="sng" dirty="0" smtClean="0"/>
              <a:t>Genetics</a:t>
            </a:r>
            <a:r>
              <a:rPr lang="en-US" dirty="0" smtClean="0"/>
              <a:t> = scientific study of heredity</a:t>
            </a:r>
          </a:p>
          <a:p>
            <a:pPr lvl="1"/>
            <a:r>
              <a:rPr lang="en-US" dirty="0" smtClean="0"/>
              <a:t>Based on knowledge that traits are transmitted by </a:t>
            </a:r>
            <a:r>
              <a:rPr lang="en-US" b="1" u="sng" dirty="0" smtClean="0"/>
              <a:t>chromosomes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ur </a:t>
            </a:r>
            <a:r>
              <a:rPr lang="en-US" b="1" u="sng" dirty="0" smtClean="0"/>
              <a:t>chromosomes</a:t>
            </a:r>
            <a:r>
              <a:rPr lang="en-US" dirty="0" smtClean="0"/>
              <a:t> are made up of our </a:t>
            </a:r>
            <a:r>
              <a:rPr lang="en-US" b="1" u="sng" dirty="0" smtClean="0"/>
              <a:t>genes</a:t>
            </a:r>
            <a:r>
              <a:rPr lang="en-US" dirty="0" smtClean="0"/>
              <a:t>, which are pieces of </a:t>
            </a:r>
            <a:r>
              <a:rPr lang="en-US" b="1" u="sng" dirty="0" smtClean="0"/>
              <a:t>DNA</a:t>
            </a:r>
            <a:r>
              <a:rPr lang="en-US" dirty="0" smtClean="0"/>
              <a:t> that code for certain </a:t>
            </a:r>
            <a:r>
              <a:rPr lang="en-US" b="1" u="sng" dirty="0" smtClean="0"/>
              <a:t>traits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324" y="2157961"/>
            <a:ext cx="3981676" cy="365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9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Fundamentals of Genetics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20510"/>
            <a:ext cx="3139441" cy="452085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Humans have </a:t>
            </a:r>
            <a:r>
              <a:rPr lang="en-US" b="1" u="sng" dirty="0" smtClean="0"/>
              <a:t>46</a:t>
            </a:r>
            <a:r>
              <a:rPr lang="en-US" dirty="0" smtClean="0"/>
              <a:t> chromosomes in all our somatic (body) cells.</a:t>
            </a:r>
          </a:p>
          <a:p>
            <a:pPr lvl="1"/>
            <a:r>
              <a:rPr lang="en-US" b="1" u="sng" dirty="0" smtClean="0"/>
              <a:t>23</a:t>
            </a:r>
            <a:r>
              <a:rPr lang="en-US" dirty="0" smtClean="0"/>
              <a:t> chromosomes from your mom and </a:t>
            </a:r>
            <a:r>
              <a:rPr lang="en-US" b="1" u="sng" dirty="0" smtClean="0"/>
              <a:t>23</a:t>
            </a:r>
            <a:r>
              <a:rPr lang="en-US" dirty="0" smtClean="0"/>
              <a:t> chromosomes from your dad.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588" y="1542892"/>
            <a:ext cx="4495860" cy="44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2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Fundamentals of Genetics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207" y="1270000"/>
            <a:ext cx="6347714" cy="3880773"/>
          </a:xfrm>
        </p:spPr>
        <p:txBody>
          <a:bodyPr/>
          <a:lstStyle/>
          <a:p>
            <a:r>
              <a:rPr lang="en-US" b="1" u="sng" dirty="0" smtClean="0"/>
              <a:t>Environment</a:t>
            </a:r>
            <a:r>
              <a:rPr lang="en-US" dirty="0" smtClean="0"/>
              <a:t> = all  the outside forces that act on an organism.</a:t>
            </a:r>
          </a:p>
          <a:p>
            <a:pPr lvl="1"/>
            <a:r>
              <a:rPr lang="en-US" dirty="0" smtClean="0"/>
              <a:t>Affects the development, later life, and the expression of hereditary traits of an organism.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3865440"/>
            <a:ext cx="3572890" cy="23584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50" y="3890717"/>
            <a:ext cx="4552437" cy="26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1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Fundamentals of Genetics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2160590"/>
            <a:ext cx="7217665" cy="3880773"/>
          </a:xfrm>
        </p:spPr>
        <p:txBody>
          <a:bodyPr/>
          <a:lstStyle/>
          <a:p>
            <a:r>
              <a:rPr lang="en-US" dirty="0" smtClean="0"/>
              <a:t>What Makes You Who You Are Today?</a:t>
            </a:r>
          </a:p>
          <a:p>
            <a:pPr lvl="1"/>
            <a:r>
              <a:rPr lang="en-US" b="1" u="sng" dirty="0" smtClean="0"/>
              <a:t>Heredity</a:t>
            </a:r>
            <a:r>
              <a:rPr lang="en-US" dirty="0" smtClean="0"/>
              <a:t> </a:t>
            </a:r>
            <a:r>
              <a:rPr lang="en-US" b="1" u="sng" dirty="0" smtClean="0"/>
              <a:t>&amp;</a:t>
            </a:r>
            <a:r>
              <a:rPr lang="en-US" dirty="0" smtClean="0"/>
              <a:t> </a:t>
            </a:r>
            <a:r>
              <a:rPr lang="en-US" b="1" u="sng" dirty="0" smtClean="0"/>
              <a:t>Environment—</a:t>
            </a:r>
            <a:r>
              <a:rPr lang="en-US" dirty="0" smtClean="0"/>
              <a:t>are the two greatest influences, acting together all through your life.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6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Fundamentals of Genetics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Genetic messages determine what organisms </a:t>
            </a:r>
            <a:r>
              <a:rPr lang="en-US" b="1" u="sng" dirty="0" smtClean="0"/>
              <a:t>may</a:t>
            </a:r>
            <a:r>
              <a:rPr lang="en-US" dirty="0" smtClean="0"/>
              <a:t> become.</a:t>
            </a:r>
          </a:p>
          <a:p>
            <a:r>
              <a:rPr lang="en-US" dirty="0" smtClean="0"/>
              <a:t>The interaction of messages and the environment determines what organisms </a:t>
            </a:r>
            <a:r>
              <a:rPr lang="en-US" b="1" u="sng" dirty="0" smtClean="0"/>
              <a:t>DO</a:t>
            </a:r>
            <a:r>
              <a:rPr lang="en-US" dirty="0" smtClean="0"/>
              <a:t> become.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917" y="4315712"/>
            <a:ext cx="1268078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5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Fundamentals of Genetics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160590"/>
            <a:ext cx="3742945" cy="3880773"/>
          </a:xfrm>
        </p:spPr>
        <p:txBody>
          <a:bodyPr/>
          <a:lstStyle/>
          <a:p>
            <a:r>
              <a:rPr lang="en-US" dirty="0" smtClean="0"/>
              <a:t>Organisms inherit </a:t>
            </a:r>
            <a:r>
              <a:rPr lang="en-US" b="1" u="sng" dirty="0" smtClean="0"/>
              <a:t>genetic</a:t>
            </a:r>
            <a:r>
              <a:rPr lang="en-US" dirty="0" smtClean="0"/>
              <a:t> </a:t>
            </a:r>
            <a:r>
              <a:rPr lang="en-US" b="1" u="sng" dirty="0" smtClean="0"/>
              <a:t>messages</a:t>
            </a:r>
            <a:r>
              <a:rPr lang="en-US" dirty="0" smtClean="0"/>
              <a:t>, not traits!</a:t>
            </a:r>
          </a:p>
          <a:p>
            <a:r>
              <a:rPr lang="en-US" dirty="0" smtClean="0"/>
              <a:t>Traits develop when genetic messages interact with the environment.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0" y="1226831"/>
            <a:ext cx="3763465" cy="517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8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82" y="474665"/>
            <a:ext cx="6347713" cy="1320800"/>
          </a:xfrm>
        </p:spPr>
        <p:txBody>
          <a:bodyPr/>
          <a:lstStyle/>
          <a:p>
            <a:pPr algn="ctr"/>
            <a:r>
              <a:rPr lang="en-US" dirty="0" smtClean="0"/>
              <a:t>Gregor Mendel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35065"/>
            <a:ext cx="4261104" cy="5271423"/>
          </a:xfrm>
        </p:spPr>
        <p:txBody>
          <a:bodyPr>
            <a:normAutofit/>
          </a:bodyPr>
          <a:lstStyle/>
          <a:p>
            <a:r>
              <a:rPr lang="en-US" dirty="0" smtClean="0"/>
              <a:t>Gregor Mendel – “</a:t>
            </a:r>
            <a:r>
              <a:rPr lang="en-US" b="1" u="sng" dirty="0" smtClean="0"/>
              <a:t>Father</a:t>
            </a:r>
            <a:r>
              <a:rPr lang="en-US" dirty="0" smtClean="0"/>
              <a:t> </a:t>
            </a:r>
            <a:r>
              <a:rPr lang="en-US" b="1" u="sng" dirty="0" smtClean="0"/>
              <a:t>of</a:t>
            </a:r>
            <a:r>
              <a:rPr lang="en-US" dirty="0" smtClean="0"/>
              <a:t> </a:t>
            </a:r>
            <a:r>
              <a:rPr lang="en-US" b="1" u="sng" dirty="0" smtClean="0"/>
              <a:t>Genetics</a:t>
            </a:r>
            <a:r>
              <a:rPr lang="en-US" dirty="0" smtClean="0"/>
              <a:t>” – (1865) Austrian monk</a:t>
            </a:r>
          </a:p>
          <a:p>
            <a:pPr lvl="1"/>
            <a:r>
              <a:rPr lang="en-US" dirty="0" smtClean="0"/>
              <a:t>His research with </a:t>
            </a:r>
            <a:r>
              <a:rPr lang="en-US" b="1" u="sng" dirty="0" smtClean="0"/>
              <a:t>garden</a:t>
            </a:r>
            <a:r>
              <a:rPr lang="en-US" dirty="0" smtClean="0"/>
              <a:t> </a:t>
            </a:r>
            <a:r>
              <a:rPr lang="en-US" b="1" u="sng" dirty="0" smtClean="0"/>
              <a:t>peas</a:t>
            </a:r>
            <a:r>
              <a:rPr lang="en-US" dirty="0" smtClean="0"/>
              <a:t> led to the discovery of the basic principles of heredity.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Did a statistical study of traits in garden peas over an eight year period.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225" y="957058"/>
            <a:ext cx="1989871" cy="2525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50" y="4354095"/>
            <a:ext cx="1844964" cy="184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8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Gregor Mendel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408176"/>
            <a:ext cx="6347714" cy="4633187"/>
          </a:xfrm>
        </p:spPr>
        <p:txBody>
          <a:bodyPr>
            <a:normAutofit/>
          </a:bodyPr>
          <a:lstStyle/>
          <a:p>
            <a:r>
              <a:rPr lang="en-US" dirty="0" smtClean="0"/>
              <a:t>Garden peas were a good choice for experimentation because: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They can be </a:t>
            </a:r>
            <a:r>
              <a:rPr lang="en-US" b="1" u="sng" dirty="0" smtClean="0"/>
              <a:t>cultivated</a:t>
            </a:r>
            <a:r>
              <a:rPr lang="en-US" dirty="0" smtClean="0"/>
              <a:t> </a:t>
            </a:r>
            <a:r>
              <a:rPr lang="en-US" b="1" u="sng" dirty="0" smtClean="0"/>
              <a:t>quickly</a:t>
            </a:r>
            <a:r>
              <a:rPr lang="en-US" dirty="0" smtClean="0"/>
              <a:t>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They display </a:t>
            </a:r>
            <a:r>
              <a:rPr lang="en-US" b="1" u="sng" dirty="0" smtClean="0"/>
              <a:t>several</a:t>
            </a:r>
            <a:r>
              <a:rPr lang="en-US" dirty="0" smtClean="0"/>
              <a:t> </a:t>
            </a:r>
            <a:r>
              <a:rPr lang="en-US" b="1" u="sng" dirty="0" smtClean="0"/>
              <a:t>traits</a:t>
            </a:r>
            <a:r>
              <a:rPr lang="en-US" dirty="0" smtClean="0"/>
              <a:t> in one of two contrasting forms: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dirty="0" smtClean="0"/>
              <a:t>Height –tall/short</a:t>
            </a:r>
            <a:endParaRPr lang="en-US" dirty="0"/>
          </a:p>
          <a:p>
            <a:pPr marL="1314450" lvl="2" indent="-514350">
              <a:buFont typeface="+mj-lt"/>
              <a:buAutoNum type="arabicPeriod"/>
            </a:pPr>
            <a:r>
              <a:rPr lang="en-US" dirty="0" smtClean="0"/>
              <a:t>Seed color –yellow/green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They are normally </a:t>
            </a:r>
            <a:r>
              <a:rPr lang="en-US" b="1" u="sng" dirty="0" smtClean="0"/>
              <a:t>self-pollinating</a:t>
            </a:r>
            <a:r>
              <a:rPr lang="en-US" dirty="0" smtClean="0"/>
              <a:t> plants and are very easy to cross-pollinate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539" y="2728976"/>
            <a:ext cx="1692912" cy="22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9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Gregor Mendel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Mendel used logical </a:t>
            </a:r>
            <a:r>
              <a:rPr lang="en-US" b="1" u="sng" dirty="0" smtClean="0"/>
              <a:t>experimental</a:t>
            </a:r>
            <a:r>
              <a:rPr lang="en-US" dirty="0" smtClean="0"/>
              <a:t> methods and kept careful </a:t>
            </a:r>
            <a:r>
              <a:rPr lang="en-US" b="1" u="sng" dirty="0" smtClean="0"/>
              <a:t>records</a:t>
            </a:r>
            <a:r>
              <a:rPr lang="en-US" dirty="0" smtClean="0"/>
              <a:t>.</a:t>
            </a:r>
          </a:p>
          <a:p>
            <a:r>
              <a:rPr lang="en-US" dirty="0" smtClean="0"/>
              <a:t>He used his math principles of </a:t>
            </a:r>
            <a:r>
              <a:rPr lang="en-US" b="1" u="sng" dirty="0" smtClean="0"/>
              <a:t>probability</a:t>
            </a:r>
            <a:r>
              <a:rPr lang="en-US" dirty="0" smtClean="0"/>
              <a:t> to interpret 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30" y="4485322"/>
            <a:ext cx="2538033" cy="21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Gregor Mendel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3390"/>
            <a:ext cx="7583425" cy="3880773"/>
          </a:xfrm>
        </p:spPr>
        <p:txBody>
          <a:bodyPr>
            <a:normAutofit/>
          </a:bodyPr>
          <a:lstStyle/>
          <a:p>
            <a:r>
              <a:rPr lang="en-US" dirty="0" smtClean="0"/>
              <a:t>Mendel studied pea traits, each of which had a dominant &amp; recessive form (</a:t>
            </a:r>
            <a:r>
              <a:rPr lang="en-US" b="1" u="sng" dirty="0" smtClean="0"/>
              <a:t>alleles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b="1" u="sng" dirty="0" smtClean="0"/>
              <a:t>dominant</a:t>
            </a:r>
            <a:r>
              <a:rPr lang="en-US" dirty="0" smtClean="0"/>
              <a:t> (shows up most often) gene or allele is represented with a </a:t>
            </a:r>
            <a:r>
              <a:rPr lang="en-US" b="1" u="sng" dirty="0" smtClean="0"/>
              <a:t>capital</a:t>
            </a:r>
            <a:r>
              <a:rPr lang="en-US" dirty="0" smtClean="0"/>
              <a:t> </a:t>
            </a:r>
            <a:r>
              <a:rPr lang="en-US" b="1" u="sng" dirty="0" smtClean="0"/>
              <a:t>letter</a:t>
            </a:r>
            <a:r>
              <a:rPr lang="en-US" dirty="0" smtClean="0"/>
              <a:t> &amp; the </a:t>
            </a:r>
            <a:r>
              <a:rPr lang="en-US" b="1" u="sng" dirty="0" smtClean="0"/>
              <a:t>recessive</a:t>
            </a:r>
            <a:r>
              <a:rPr lang="en-US" dirty="0" smtClean="0"/>
              <a:t> </a:t>
            </a:r>
            <a:r>
              <a:rPr lang="en-US" b="1" u="sng" dirty="0" smtClean="0"/>
              <a:t>gene</a:t>
            </a:r>
            <a:r>
              <a:rPr lang="en-US" dirty="0" smtClean="0"/>
              <a:t> with a </a:t>
            </a:r>
            <a:r>
              <a:rPr lang="en-US" b="1" u="sng" dirty="0" smtClean="0"/>
              <a:t>lower</a:t>
            </a:r>
            <a:r>
              <a:rPr lang="en-US" dirty="0" smtClean="0"/>
              <a:t> </a:t>
            </a:r>
            <a:r>
              <a:rPr lang="en-US" b="1" u="sng" dirty="0" smtClean="0"/>
              <a:t>case</a:t>
            </a:r>
            <a:r>
              <a:rPr lang="en-US" dirty="0" smtClean="0"/>
              <a:t>  of that same letter (ex: B, 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367" y="5407364"/>
            <a:ext cx="2067159" cy="99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8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Genetics Facts &amp; Fallacies</a:t>
            </a:r>
            <a:br>
              <a:rPr lang="en-US" dirty="0" smtClean="0"/>
            </a:br>
            <a:r>
              <a:rPr lang="en-US" dirty="0" smtClean="0"/>
              <a:t>Pre-Quiz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Fraternal twins are more closely related to each other than to other children in a family.</a:t>
            </a:r>
            <a:endParaRPr lang="en-US" dirty="0"/>
          </a:p>
          <a:p>
            <a:pPr marL="400050" lvl="1" indent="0">
              <a:buNone/>
            </a:pPr>
            <a:r>
              <a:rPr lang="en-US" dirty="0" smtClean="0"/>
              <a:t>FALSE</a:t>
            </a:r>
          </a:p>
          <a:p>
            <a:pPr marL="400050" lvl="1" indent="0"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The father determines the sex of a child.</a:t>
            </a:r>
          </a:p>
          <a:p>
            <a:pPr marL="400050" lvl="1" indent="0">
              <a:buNone/>
            </a:pPr>
            <a:r>
              <a:rPr lang="en-US" dirty="0" smtClean="0"/>
              <a:t>TRUE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Gregor Mendel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2160590"/>
            <a:ext cx="7199377" cy="388077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Mendel’s traits included: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Seed shape – Round (R) or wrinkled (r)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Seed color –Yellow (Y) or green (y)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Pod Shape – Smooth (S) or wrinkled (s)</a:t>
            </a:r>
            <a:endParaRPr lang="en-US" dirty="0"/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Pod Color – Green (G) </a:t>
            </a:r>
            <a:r>
              <a:rPr lang="en-US" dirty="0" smtClean="0"/>
              <a:t>or </a:t>
            </a:r>
            <a:r>
              <a:rPr lang="en-US" dirty="0" smtClean="0"/>
              <a:t>yellow (g)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Seed coat color—Gray (G) or white (g)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Plant height – Tall (T) or short (t)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Flower color –(Purple (P) or white (p)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6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Mendelian Genetics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160590"/>
            <a:ext cx="3084577" cy="3880773"/>
          </a:xfrm>
        </p:spPr>
        <p:txBody>
          <a:bodyPr/>
          <a:lstStyle/>
          <a:p>
            <a:r>
              <a:rPr lang="en-US" dirty="0" smtClean="0"/>
              <a:t>Humans each have two sets of </a:t>
            </a:r>
            <a:r>
              <a:rPr lang="en-US" b="1" u="sng" dirty="0" smtClean="0"/>
              <a:t>23</a:t>
            </a:r>
            <a:r>
              <a:rPr lang="en-US" dirty="0" smtClean="0"/>
              <a:t> chromosomes in their somatic (body) cells and about 30,000 genes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475" y="1374316"/>
            <a:ext cx="5054401" cy="503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4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Mendelian Genetics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80" y="1445331"/>
            <a:ext cx="7272815" cy="3880773"/>
          </a:xfrm>
        </p:spPr>
        <p:txBody>
          <a:bodyPr/>
          <a:lstStyle/>
          <a:p>
            <a:r>
              <a:rPr lang="en-US" dirty="0" smtClean="0"/>
              <a:t>The different forms or types of a specific GENE are called </a:t>
            </a:r>
            <a:r>
              <a:rPr lang="en-US" b="1" u="sng" dirty="0" smtClean="0"/>
              <a:t>alleles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For example, a gene for eye color might have a blue </a:t>
            </a:r>
            <a:r>
              <a:rPr lang="en-US" b="1" u="sng" dirty="0" smtClean="0"/>
              <a:t>allele</a:t>
            </a:r>
            <a:r>
              <a:rPr lang="en-US" dirty="0" smtClean="0"/>
              <a:t>, a brown </a:t>
            </a:r>
            <a:r>
              <a:rPr lang="en-US" b="1" u="sng" dirty="0" smtClean="0"/>
              <a:t>allele</a:t>
            </a:r>
            <a:r>
              <a:rPr lang="en-US" dirty="0" smtClean="0"/>
              <a:t>, and a green </a:t>
            </a:r>
            <a:r>
              <a:rPr lang="en-US" b="1" u="sng" dirty="0" smtClean="0"/>
              <a:t>allele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903" y="3653049"/>
            <a:ext cx="2998845" cy="275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Mendelian Genetics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Because our chromosomes are in </a:t>
            </a:r>
            <a:r>
              <a:rPr lang="en-US" b="1" u="sng" dirty="0" smtClean="0"/>
              <a:t>two</a:t>
            </a:r>
            <a:r>
              <a:rPr lang="en-US" dirty="0" smtClean="0"/>
              <a:t> sets, we have two copies of each gene, </a:t>
            </a:r>
            <a:r>
              <a:rPr lang="en-US" b="1" u="sng" dirty="0" smtClean="0"/>
              <a:t>one</a:t>
            </a:r>
            <a:r>
              <a:rPr lang="en-US" dirty="0" smtClean="0"/>
              <a:t> from </a:t>
            </a:r>
            <a:r>
              <a:rPr lang="en-US" b="1" u="sng" dirty="0" smtClean="0"/>
              <a:t>mom</a:t>
            </a:r>
            <a:r>
              <a:rPr lang="en-US" dirty="0" smtClean="0"/>
              <a:t> and </a:t>
            </a:r>
            <a:r>
              <a:rPr lang="en-US" b="1" u="sng" dirty="0" smtClean="0"/>
              <a:t>one</a:t>
            </a:r>
            <a:r>
              <a:rPr lang="en-US" dirty="0" smtClean="0"/>
              <a:t> from </a:t>
            </a:r>
            <a:r>
              <a:rPr lang="en-US" b="1" u="sng" dirty="0" smtClean="0"/>
              <a:t>dad</a:t>
            </a:r>
            <a:r>
              <a:rPr lang="en-US" dirty="0" smtClean="0"/>
              <a:t>.</a:t>
            </a:r>
          </a:p>
          <a:p>
            <a:r>
              <a:rPr lang="en-US" dirty="0" smtClean="0"/>
              <a:t>If both of our parents gave us the </a:t>
            </a:r>
            <a:r>
              <a:rPr lang="en-US" b="1" u="sng" dirty="0" smtClean="0"/>
              <a:t>same</a:t>
            </a:r>
            <a:r>
              <a:rPr lang="en-US" dirty="0" smtClean="0"/>
              <a:t> </a:t>
            </a:r>
            <a:r>
              <a:rPr lang="en-US" b="1" u="sng" dirty="0" smtClean="0"/>
              <a:t>type</a:t>
            </a:r>
            <a:r>
              <a:rPr lang="en-US" dirty="0" smtClean="0"/>
              <a:t> of gene- the same allele- then we are: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3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Mendelian Genetics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HOMOZYGOUS </a:t>
            </a:r>
            <a:r>
              <a:rPr lang="en-US" b="1" dirty="0" smtClean="0"/>
              <a:t>or pure </a:t>
            </a:r>
            <a:r>
              <a:rPr lang="en-US" dirty="0" smtClean="0"/>
              <a:t>(on both sets of our chromosomes, on both sets of genes; the allele is the </a:t>
            </a:r>
            <a:r>
              <a:rPr lang="en-US" b="1" u="sng" dirty="0" smtClean="0"/>
              <a:t>same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961" y="3818316"/>
            <a:ext cx="3568383" cy="273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2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Mendelian Genetics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81" y="1666814"/>
            <a:ext cx="6347714" cy="3880773"/>
          </a:xfrm>
        </p:spPr>
        <p:txBody>
          <a:bodyPr/>
          <a:lstStyle/>
          <a:p>
            <a:r>
              <a:rPr lang="en-US" dirty="0" smtClean="0"/>
              <a:t>If one parent gave us one type of gene and the other parent gave us a different type, we are:</a:t>
            </a:r>
          </a:p>
          <a:p>
            <a:pPr lvl="1"/>
            <a:r>
              <a:rPr lang="en-US" b="1" u="sng" dirty="0" smtClean="0"/>
              <a:t>Heterozygous</a:t>
            </a:r>
            <a:r>
              <a:rPr lang="en-US" dirty="0" smtClean="0"/>
              <a:t> </a:t>
            </a:r>
            <a:r>
              <a:rPr lang="en-US" b="1" dirty="0" smtClean="0"/>
              <a:t>or</a:t>
            </a:r>
            <a:r>
              <a:rPr lang="en-US" dirty="0" smtClean="0"/>
              <a:t> </a:t>
            </a:r>
            <a:r>
              <a:rPr lang="en-US" b="1" dirty="0" smtClean="0"/>
              <a:t>hybrid</a:t>
            </a:r>
            <a:r>
              <a:rPr lang="en-US" dirty="0" smtClean="0"/>
              <a:t> – we have two different alleles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442" y="4000878"/>
            <a:ext cx="3668553" cy="281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Mendelian Genetics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Mendelian traits (the type of traits that Mendel studied), heterozygotes DO NOT have a </a:t>
            </a:r>
            <a:r>
              <a:rPr lang="en-US" b="1" u="sng" dirty="0" smtClean="0"/>
              <a:t>blend</a:t>
            </a:r>
            <a:r>
              <a:rPr lang="en-US" dirty="0" smtClean="0"/>
              <a:t> of the two alleles.</a:t>
            </a:r>
          </a:p>
          <a:p>
            <a:pPr lvl="1"/>
            <a:r>
              <a:rPr lang="en-US" dirty="0" smtClean="0"/>
              <a:t>Instead, one type of allele </a:t>
            </a:r>
            <a:r>
              <a:rPr lang="en-US" dirty="0" smtClean="0"/>
              <a:t>dominates-</a:t>
            </a:r>
            <a:endParaRPr lang="en-US" dirty="0" smtClean="0"/>
          </a:p>
          <a:p>
            <a:pPr lvl="2"/>
            <a:r>
              <a:rPr lang="en-US" dirty="0" smtClean="0"/>
              <a:t>We show the characteristics of this allele only- it is the </a:t>
            </a:r>
            <a:r>
              <a:rPr lang="en-US" b="1" u="sng" dirty="0" smtClean="0"/>
              <a:t>DOMINANT</a:t>
            </a:r>
            <a:r>
              <a:rPr lang="en-US" dirty="0" smtClean="0"/>
              <a:t> trait.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1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Mendelian Genetics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other version of the trait is still there on half of our chromosomes (so we might </a:t>
            </a:r>
            <a:r>
              <a:rPr lang="en-US" smtClean="0"/>
              <a:t>still </a:t>
            </a:r>
            <a:r>
              <a:rPr lang="en-US" smtClean="0"/>
              <a:t>pass it </a:t>
            </a:r>
            <a:r>
              <a:rPr lang="en-US" dirty="0" smtClean="0"/>
              <a:t>on to our children, depending on meiosis) BUT it DOES NOT affect us right now—it is the </a:t>
            </a:r>
            <a:r>
              <a:rPr lang="en-US" b="1" u="sng" dirty="0" smtClean="0"/>
              <a:t>RECESSIVE</a:t>
            </a:r>
            <a:r>
              <a:rPr lang="en-US" dirty="0" smtClean="0"/>
              <a:t> trait.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9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38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6348413" cy="1320800"/>
          </a:xfrm>
        </p:spPr>
        <p:txBody>
          <a:bodyPr/>
          <a:lstStyle/>
          <a:p>
            <a:pPr algn="ctr"/>
            <a:r>
              <a:rPr lang="en-US" dirty="0" smtClean="0"/>
              <a:t>Mendelian Genetics Overview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14" y="1651925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2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Mendelian Genetics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Whether we are heterozygous, homozygous with the dominant trait, or homozygous with the recessive trait, it is called our </a:t>
            </a:r>
            <a:r>
              <a:rPr lang="en-US" b="1" u="sng" dirty="0" smtClean="0"/>
              <a:t>GENOTYPE</a:t>
            </a:r>
            <a:r>
              <a:rPr lang="en-US" dirty="0" smtClean="0"/>
              <a:t> (type of genes that we have).</a:t>
            </a:r>
          </a:p>
          <a:p>
            <a:r>
              <a:rPr lang="en-US" dirty="0" smtClean="0"/>
              <a:t>Which trait we </a:t>
            </a:r>
            <a:r>
              <a:rPr lang="en-US" b="1" u="sng" dirty="0" smtClean="0"/>
              <a:t>physically</a:t>
            </a:r>
            <a:r>
              <a:rPr lang="en-US" dirty="0" smtClean="0"/>
              <a:t> show is our </a:t>
            </a:r>
            <a:r>
              <a:rPr lang="en-US" b="1" u="sng" dirty="0" smtClean="0"/>
              <a:t>PHENOTYPE</a:t>
            </a:r>
            <a:r>
              <a:rPr lang="en-US" dirty="0" smtClean="0"/>
              <a:t> </a:t>
            </a:r>
            <a:r>
              <a:rPr lang="en-US" dirty="0" smtClean="0"/>
              <a:t>(the </a:t>
            </a:r>
            <a:r>
              <a:rPr lang="en-US" dirty="0" smtClean="0"/>
              <a:t>type of allele that is expressed).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7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Genetics Facts &amp; Fallacies</a:t>
            </a:r>
            <a:br>
              <a:rPr lang="en-US" dirty="0" smtClean="0"/>
            </a:br>
            <a:r>
              <a:rPr lang="en-US" dirty="0" smtClean="0"/>
              <a:t>Pre-Quiz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US" dirty="0" smtClean="0"/>
              <a:t>Each parent contributes half of a child’s genetic makeup.</a:t>
            </a:r>
          </a:p>
          <a:p>
            <a:pPr marL="400050" lvl="1" indent="0">
              <a:buNone/>
            </a:pPr>
            <a:r>
              <a:rPr lang="en-US" dirty="0" smtClean="0"/>
              <a:t>TRUE</a:t>
            </a:r>
          </a:p>
          <a:p>
            <a:pPr marL="400050" lvl="1" indent="0"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 startAt="5"/>
            </a:pPr>
            <a:r>
              <a:rPr lang="en-US" dirty="0" smtClean="0"/>
              <a:t>Certain drugs or alcohol can cause birth defects in a fetus.</a:t>
            </a:r>
          </a:p>
          <a:p>
            <a:pPr marL="400050" lvl="1" indent="0">
              <a:buNone/>
            </a:pPr>
            <a:r>
              <a:rPr lang="en-US" dirty="0" smtClean="0"/>
              <a:t>TRUE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6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Mendelian Genetics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example, if the </a:t>
            </a:r>
            <a:r>
              <a:rPr lang="en-US" b="1" u="sng" dirty="0" smtClean="0"/>
              <a:t>dominant</a:t>
            </a:r>
            <a:r>
              <a:rPr lang="en-US" dirty="0" smtClean="0"/>
              <a:t> </a:t>
            </a:r>
            <a:r>
              <a:rPr lang="en-US" b="1" u="sng" dirty="0" smtClean="0"/>
              <a:t>allele</a:t>
            </a:r>
            <a:r>
              <a:rPr lang="en-US" dirty="0" smtClean="0"/>
              <a:t> of the eye color gene is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brown</a:t>
            </a:r>
            <a:r>
              <a:rPr lang="en-US" dirty="0" smtClean="0"/>
              <a:t> and the </a:t>
            </a:r>
            <a:r>
              <a:rPr lang="en-US" b="1" u="sng" dirty="0" smtClean="0"/>
              <a:t>recessive</a:t>
            </a:r>
            <a:r>
              <a:rPr lang="en-US" dirty="0" smtClean="0"/>
              <a:t> </a:t>
            </a:r>
            <a:r>
              <a:rPr lang="en-US" b="1" u="sng" dirty="0" smtClean="0"/>
              <a:t>allele</a:t>
            </a:r>
            <a:r>
              <a:rPr lang="en-US" dirty="0" smtClean="0"/>
              <a:t> of the eye color is </a:t>
            </a:r>
            <a:r>
              <a:rPr lang="en-US" dirty="0" smtClean="0">
                <a:solidFill>
                  <a:srgbClr val="0070C0"/>
                </a:solidFill>
              </a:rPr>
              <a:t>blue</a:t>
            </a:r>
            <a:r>
              <a:rPr lang="en-US" dirty="0" smtClean="0"/>
              <a:t>, then the person could have the following possibilities: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" y="4567339"/>
            <a:ext cx="2681036" cy="2013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73" y="4567339"/>
            <a:ext cx="2663698" cy="201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4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Mendelian Genetics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160590"/>
            <a:ext cx="7186864" cy="388077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Two blue alleles, bb, (one from </a:t>
            </a:r>
            <a:r>
              <a:rPr lang="en-US" b="1" u="sng" dirty="0" smtClean="0"/>
              <a:t>mom</a:t>
            </a:r>
            <a:r>
              <a:rPr lang="en-US" dirty="0" smtClean="0"/>
              <a:t> and one from </a:t>
            </a:r>
            <a:r>
              <a:rPr lang="en-US" b="1" u="sng" dirty="0" smtClean="0"/>
              <a:t>dad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Genotype would be </a:t>
            </a:r>
            <a:r>
              <a:rPr lang="en-US" b="1" u="sng" dirty="0" smtClean="0"/>
              <a:t>homozygous</a:t>
            </a:r>
            <a:r>
              <a:rPr lang="en-US" dirty="0" smtClean="0"/>
              <a:t> </a:t>
            </a:r>
            <a:r>
              <a:rPr lang="en-US" b="1" u="sng" dirty="0" smtClean="0"/>
              <a:t>recessive</a:t>
            </a:r>
          </a:p>
          <a:p>
            <a:pPr lvl="1"/>
            <a:r>
              <a:rPr lang="en-US" dirty="0" smtClean="0"/>
              <a:t>Phenotype would be </a:t>
            </a:r>
            <a:r>
              <a:rPr lang="en-US" b="1" u="sng" dirty="0" smtClean="0"/>
              <a:t>blue-eyed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634" y="4259007"/>
            <a:ext cx="3401524" cy="257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3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Mendelian Genetics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 smtClean="0"/>
              <a:t>Two brown alleles, BB (one </a:t>
            </a:r>
            <a:r>
              <a:rPr lang="en-US" dirty="0" smtClean="0"/>
              <a:t>from </a:t>
            </a:r>
            <a:r>
              <a:rPr lang="en-US" dirty="0" smtClean="0"/>
              <a:t>mom and one from dad)</a:t>
            </a:r>
          </a:p>
          <a:p>
            <a:pPr lvl="1"/>
            <a:r>
              <a:rPr lang="en-US" dirty="0" smtClean="0"/>
              <a:t>Genotype would be </a:t>
            </a:r>
            <a:r>
              <a:rPr lang="en-US" b="1" u="sng" dirty="0" smtClean="0"/>
              <a:t>homozygous</a:t>
            </a:r>
            <a:r>
              <a:rPr lang="en-US" dirty="0" smtClean="0"/>
              <a:t> </a:t>
            </a:r>
            <a:r>
              <a:rPr lang="en-US" b="1" u="sng" dirty="0" smtClean="0"/>
              <a:t>dominant</a:t>
            </a:r>
          </a:p>
          <a:p>
            <a:pPr lvl="1"/>
            <a:r>
              <a:rPr lang="en-US" dirty="0" smtClean="0"/>
              <a:t>Phenotype would be </a:t>
            </a:r>
            <a:r>
              <a:rPr lang="en-US" b="1" u="sng" dirty="0" smtClean="0"/>
              <a:t>brown-eyed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219" y="4537582"/>
            <a:ext cx="268247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8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Mendelian Genetics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2160590"/>
            <a:ext cx="7251033" cy="3880773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One brown and one blue allele, Bb, (one from mom and one from dad)</a:t>
            </a:r>
          </a:p>
          <a:p>
            <a:pPr lvl="1"/>
            <a:r>
              <a:rPr lang="en-US" dirty="0" smtClean="0"/>
              <a:t>Genotype would be </a:t>
            </a:r>
            <a:r>
              <a:rPr lang="en-US" b="1" u="sng" dirty="0" smtClean="0"/>
              <a:t>heterozygous</a:t>
            </a:r>
            <a:r>
              <a:rPr lang="en-US" dirty="0" smtClean="0"/>
              <a:t> </a:t>
            </a:r>
            <a:r>
              <a:rPr lang="en-US" b="1" u="sng" dirty="0" smtClean="0"/>
              <a:t>dominant</a:t>
            </a:r>
          </a:p>
          <a:p>
            <a:pPr lvl="1"/>
            <a:r>
              <a:rPr lang="en-US" dirty="0" smtClean="0"/>
              <a:t>Phenotype would be </a:t>
            </a:r>
            <a:r>
              <a:rPr lang="en-US" b="1" u="sng" dirty="0" smtClean="0"/>
              <a:t>brown-eyed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878" y="4553624"/>
            <a:ext cx="268247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2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Mendelian Genetics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160590"/>
            <a:ext cx="6801854" cy="388077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When only </a:t>
            </a:r>
            <a:r>
              <a:rPr lang="en-US" b="1" u="sng" dirty="0" smtClean="0"/>
              <a:t>one </a:t>
            </a:r>
            <a:r>
              <a:rPr lang="en-US" dirty="0" smtClean="0"/>
              <a:t>trait is being studied in a genetic cross. It is called a </a:t>
            </a:r>
            <a:r>
              <a:rPr lang="en-US" b="1" u="sng" dirty="0" smtClean="0"/>
              <a:t>monohybrid cross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When parent organisms, called the </a:t>
            </a:r>
            <a:r>
              <a:rPr lang="en-US" b="1" u="sng" dirty="0" smtClean="0"/>
              <a:t>P generation</a:t>
            </a:r>
            <a:r>
              <a:rPr lang="en-US" dirty="0" smtClean="0"/>
              <a:t>, are crossed, the resulting offspring are the first filial, or </a:t>
            </a:r>
            <a:r>
              <a:rPr lang="en-US" b="1" u="sng" dirty="0" smtClean="0"/>
              <a:t>F</a:t>
            </a:r>
            <a:r>
              <a:rPr lang="en-US" b="1" u="sng" baseline="-25000" dirty="0" smtClean="0"/>
              <a:t>1</a:t>
            </a:r>
            <a:r>
              <a:rPr lang="en-US" b="1" u="sng" dirty="0" smtClean="0"/>
              <a:t> generation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When organisms of the F</a:t>
            </a:r>
            <a:r>
              <a:rPr lang="en-US" baseline="-25000" dirty="0" smtClean="0"/>
              <a:t>1</a:t>
            </a:r>
            <a:r>
              <a:rPr lang="en-US" dirty="0" smtClean="0"/>
              <a:t> generation are crossed, their offspring make up the second filial, or </a:t>
            </a:r>
            <a:r>
              <a:rPr lang="en-US" b="1" u="sng" dirty="0" smtClean="0"/>
              <a:t>F</a:t>
            </a:r>
            <a:r>
              <a:rPr lang="en-US" b="1" u="sng" baseline="-25000" dirty="0" smtClean="0"/>
              <a:t>2</a:t>
            </a:r>
            <a:r>
              <a:rPr lang="en-US" b="1" u="sng" dirty="0" smtClean="0"/>
              <a:t> generation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Mendelian Genetics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99" y="1270000"/>
            <a:ext cx="6487027" cy="486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9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Mendel’s Experiments: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Mendel produced pure strains by allowing the plants to self-pollinate for several generations.</a:t>
            </a:r>
          </a:p>
          <a:p>
            <a:r>
              <a:rPr lang="en-US" dirty="0" smtClean="0"/>
              <a:t>These strains were called the </a:t>
            </a:r>
            <a:r>
              <a:rPr lang="en-US" b="1" u="sng" dirty="0" smtClean="0"/>
              <a:t>parental</a:t>
            </a:r>
            <a:r>
              <a:rPr lang="en-US" dirty="0" smtClean="0"/>
              <a:t> generation or P</a:t>
            </a:r>
            <a:r>
              <a:rPr lang="en-US" baseline="-25000" dirty="0" smtClean="0"/>
              <a:t>1</a:t>
            </a:r>
            <a:r>
              <a:rPr lang="en-US" dirty="0" smtClean="0"/>
              <a:t> strain.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4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Mendel’s Experiments: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599" y="2160590"/>
            <a:ext cx="6941272" cy="3880773"/>
          </a:xfrm>
        </p:spPr>
        <p:txBody>
          <a:bodyPr/>
          <a:lstStyle/>
          <a:p>
            <a:r>
              <a:rPr lang="en-US" dirty="0" smtClean="0"/>
              <a:t>Mendel cross-pollinated two strains and tracked each trait through two generations. (ex:  TT X </a:t>
            </a:r>
            <a:r>
              <a:rPr lang="en-US" dirty="0" err="1" smtClean="0"/>
              <a:t>tt</a:t>
            </a:r>
            <a:r>
              <a:rPr lang="en-US" dirty="0" smtClean="0"/>
              <a:t>)</a:t>
            </a:r>
          </a:p>
          <a:p>
            <a:pPr lvl="1"/>
            <a:r>
              <a:rPr lang="en-US" b="1" u="sng" dirty="0" smtClean="0"/>
              <a:t>Traits</a:t>
            </a:r>
            <a:r>
              <a:rPr lang="en-US" dirty="0" smtClean="0"/>
              <a:t> = plant height</a:t>
            </a:r>
          </a:p>
          <a:p>
            <a:pPr lvl="1"/>
            <a:r>
              <a:rPr lang="en-US" b="1" u="sng" dirty="0" smtClean="0"/>
              <a:t>Alleles</a:t>
            </a:r>
            <a:r>
              <a:rPr lang="en-US" dirty="0" smtClean="0"/>
              <a:t> = T (tall), t (short)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7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Mendel’s Experiments: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</a:t>
            </a:r>
            <a:r>
              <a:rPr lang="en-US" baseline="-25000" dirty="0" smtClean="0"/>
              <a:t>1</a:t>
            </a:r>
            <a:r>
              <a:rPr lang="en-US" dirty="0" smtClean="0"/>
              <a:t> cross = </a:t>
            </a:r>
            <a:r>
              <a:rPr lang="en-US" b="1" u="sng" dirty="0" smtClean="0"/>
              <a:t>TT x </a:t>
            </a:r>
            <a:r>
              <a:rPr lang="en-US" b="1" u="sng" dirty="0" err="1" smtClean="0"/>
              <a:t>tt</a:t>
            </a:r>
            <a:endParaRPr lang="en-US" b="1" u="sng" dirty="0" smtClean="0"/>
          </a:p>
          <a:p>
            <a:r>
              <a:rPr lang="en-US" dirty="0" smtClean="0"/>
              <a:t>      T                </a:t>
            </a:r>
            <a:r>
              <a:rPr lang="en-US" dirty="0" err="1" smtClean="0"/>
              <a:t>T</a:t>
            </a:r>
            <a:endParaRPr lang="en-US" b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859158"/>
              </p:ext>
            </p:extLst>
          </p:nvPr>
        </p:nvGraphicFramePr>
        <p:xfrm>
          <a:off x="1347537" y="3540131"/>
          <a:ext cx="3064042" cy="2379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2021"/>
                <a:gridCol w="1532021"/>
              </a:tblGrid>
              <a:tr h="11897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897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14400" y="3978443"/>
            <a:ext cx="7860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</a:t>
            </a:r>
            <a:endParaRPr lang="en-US" sz="2400" dirty="0" smtClean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  <a:p>
            <a:endParaRPr lang="en-US" dirty="0" smtClean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  <a:p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0463" y="3978443"/>
            <a:ext cx="25025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Tt                </a:t>
            </a:r>
            <a:r>
              <a:rPr lang="en-US" sz="2400" dirty="0" err="1" smtClean="0">
                <a:latin typeface="Comic Sans MS" panose="030F0702030302020204" pitchFamily="66" charset="0"/>
              </a:rPr>
              <a:t>Tt</a:t>
            </a:r>
            <a:endParaRPr lang="en-US" sz="2400" dirty="0" smtClean="0"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dirty="0" smtClean="0">
              <a:latin typeface="Comic Sans MS" panose="030F0702030302020204" pitchFamily="66" charset="0"/>
            </a:endParaRPr>
          </a:p>
          <a:p>
            <a:r>
              <a:rPr lang="en-US" sz="2400" dirty="0" smtClean="0">
                <a:latin typeface="Comic Sans MS" panose="030F0702030302020204" pitchFamily="66" charset="0"/>
              </a:rPr>
              <a:t>Tt                 </a:t>
            </a:r>
            <a:r>
              <a:rPr lang="en-US" sz="2400" dirty="0" err="1" smtClean="0">
                <a:latin typeface="Comic Sans MS" panose="030F0702030302020204" pitchFamily="66" charset="0"/>
              </a:rPr>
              <a:t>Tt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360" y="3239779"/>
            <a:ext cx="32886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F</a:t>
            </a:r>
            <a:r>
              <a:rPr lang="en-US" sz="2400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400" dirty="0" smtClean="0">
                <a:latin typeface="Comic Sans MS" panose="030F0702030302020204" pitchFamily="66" charset="0"/>
              </a:rPr>
              <a:t> genotypic ratio = </a:t>
            </a:r>
            <a:r>
              <a:rPr lang="en-US" sz="2400" b="1" u="sng" dirty="0" smtClean="0">
                <a:latin typeface="Comic Sans MS" panose="030F0702030302020204" pitchFamily="66" charset="0"/>
              </a:rPr>
              <a:t>100% Tt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dirty="0" smtClean="0">
              <a:latin typeface="Comic Sans MS" panose="030F0702030302020204" pitchFamily="66" charset="0"/>
            </a:endParaRPr>
          </a:p>
          <a:p>
            <a:r>
              <a:rPr lang="en-US" sz="2400" dirty="0" smtClean="0">
                <a:latin typeface="Comic Sans MS" panose="030F0702030302020204" pitchFamily="66" charset="0"/>
              </a:rPr>
              <a:t>F</a:t>
            </a:r>
            <a:r>
              <a:rPr lang="en-US" sz="2400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400" dirty="0" smtClean="0">
                <a:latin typeface="Comic Sans MS" panose="030F0702030302020204" pitchFamily="66" charset="0"/>
              </a:rPr>
              <a:t> Phenotypic ratio = </a:t>
            </a:r>
            <a:r>
              <a:rPr lang="en-US" sz="2400" b="1" u="sng" dirty="0" smtClean="0">
                <a:latin typeface="Comic Sans MS" panose="030F0702030302020204" pitchFamily="66" charset="0"/>
              </a:rPr>
              <a:t>100% Tall</a:t>
            </a:r>
            <a:endParaRPr lang="en-US" sz="2400" b="1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42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Mendel’s Experiments: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09473" y="2160590"/>
            <a:ext cx="4074695" cy="3880773"/>
          </a:xfrm>
        </p:spPr>
        <p:txBody>
          <a:bodyPr>
            <a:normAutofit/>
          </a:bodyPr>
          <a:lstStyle/>
          <a:p>
            <a:r>
              <a:rPr lang="en-US" dirty="0" smtClean="0"/>
              <a:t>The offspring of this cross were all </a:t>
            </a:r>
            <a:r>
              <a:rPr lang="en-US" b="1" u="sng" dirty="0" smtClean="0"/>
              <a:t>hybrids</a:t>
            </a:r>
            <a:r>
              <a:rPr lang="en-US" dirty="0" smtClean="0"/>
              <a:t> showing ONLY the </a:t>
            </a:r>
            <a:r>
              <a:rPr lang="en-US" b="1" u="sng" dirty="0" smtClean="0"/>
              <a:t>dominant</a:t>
            </a:r>
            <a:r>
              <a:rPr lang="en-US" dirty="0" smtClean="0"/>
              <a:t> </a:t>
            </a:r>
            <a:r>
              <a:rPr lang="en-US" b="1" u="sng" dirty="0" smtClean="0"/>
              <a:t>trait</a:t>
            </a:r>
            <a:r>
              <a:rPr lang="en-US" dirty="0" smtClean="0"/>
              <a:t> &amp; were called the </a:t>
            </a:r>
            <a:r>
              <a:rPr lang="en-US" b="1" u="sng" dirty="0" smtClean="0"/>
              <a:t>first</a:t>
            </a:r>
            <a:r>
              <a:rPr lang="en-US" dirty="0" smtClean="0"/>
              <a:t> </a:t>
            </a:r>
            <a:r>
              <a:rPr lang="en-US" b="1" u="sng" dirty="0" smtClean="0"/>
              <a:t>filial</a:t>
            </a:r>
            <a:r>
              <a:rPr lang="en-US" dirty="0" smtClean="0"/>
              <a:t> </a:t>
            </a:r>
            <a:r>
              <a:rPr lang="en-US" b="1" u="sng" dirty="0" smtClean="0"/>
              <a:t>or</a:t>
            </a:r>
            <a:r>
              <a:rPr lang="en-US" dirty="0" smtClean="0"/>
              <a:t> </a:t>
            </a:r>
            <a:r>
              <a:rPr lang="en-US" b="1" u="sng" dirty="0" smtClean="0"/>
              <a:t>F</a:t>
            </a:r>
            <a:r>
              <a:rPr lang="en-US" b="1" u="sng" baseline="-25000" dirty="0" smtClean="0"/>
              <a:t>1</a:t>
            </a:r>
            <a:r>
              <a:rPr lang="en-US" dirty="0" smtClean="0"/>
              <a:t> generation.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49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73"/>
          <a:stretch/>
        </p:blipFill>
        <p:spPr>
          <a:xfrm>
            <a:off x="288757" y="2353095"/>
            <a:ext cx="3320713" cy="29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0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Genetics Facts &amp; Fallacies</a:t>
            </a:r>
            <a:br>
              <a:rPr lang="en-US" dirty="0" smtClean="0"/>
            </a:br>
            <a:r>
              <a:rPr lang="en-US" dirty="0" smtClean="0"/>
              <a:t>Pre-Quiz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7"/>
            </a:pPr>
            <a:r>
              <a:rPr lang="en-US" dirty="0" smtClean="0"/>
              <a:t>Colorblindness is more common in males than females.</a:t>
            </a:r>
          </a:p>
          <a:p>
            <a:pPr marL="400050" lvl="1" indent="0">
              <a:buNone/>
            </a:pPr>
            <a:r>
              <a:rPr lang="en-US" dirty="0" smtClean="0"/>
              <a:t>TRUE</a:t>
            </a:r>
          </a:p>
          <a:p>
            <a:pPr marL="400050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 startAt="7"/>
            </a:pPr>
            <a:r>
              <a:rPr lang="en-US" dirty="0" smtClean="0"/>
              <a:t>A person may transmit characteristics to offspring which he, himself, does not show.</a:t>
            </a:r>
          </a:p>
          <a:p>
            <a:pPr marL="400050" lvl="1" indent="0">
              <a:buNone/>
            </a:pPr>
            <a:r>
              <a:rPr lang="en-US" dirty="0" smtClean="0"/>
              <a:t>TRUE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1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Mendel’s Experiments: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Mendel then crossed two of his F</a:t>
            </a:r>
            <a:r>
              <a:rPr lang="en-US" baseline="-25000" dirty="0" smtClean="0"/>
              <a:t>1</a:t>
            </a:r>
            <a:r>
              <a:rPr lang="en-US" dirty="0" smtClean="0"/>
              <a:t> plants and tracked their traits; known as an </a:t>
            </a:r>
            <a:r>
              <a:rPr lang="en-US" b="1" u="sng" dirty="0" smtClean="0"/>
              <a:t>F</a:t>
            </a:r>
            <a:r>
              <a:rPr lang="en-US" b="1" u="sng" baseline="-25000" dirty="0" smtClean="0"/>
              <a:t>1</a:t>
            </a:r>
            <a:r>
              <a:rPr lang="en-US" b="1" u="sng" dirty="0" smtClean="0"/>
              <a:t> cross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Trait = plant height</a:t>
            </a:r>
          </a:p>
          <a:p>
            <a:pPr lvl="1"/>
            <a:r>
              <a:rPr lang="en-US" dirty="0" smtClean="0"/>
              <a:t>Alleles = T (tall), t (short)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50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676" y="3890004"/>
            <a:ext cx="1321089" cy="167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5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Mendel’s Experiments: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 1 cross = </a:t>
            </a:r>
            <a:r>
              <a:rPr lang="en-US" b="1" u="sng" dirty="0" smtClean="0"/>
              <a:t>Tt x Tt</a:t>
            </a:r>
            <a:endParaRPr lang="en-US" b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51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886781"/>
              </p:ext>
            </p:extLst>
          </p:nvPr>
        </p:nvGraphicFramePr>
        <p:xfrm>
          <a:off x="1251284" y="3354135"/>
          <a:ext cx="3288632" cy="21483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4316"/>
                <a:gridCol w="1644316"/>
              </a:tblGrid>
              <a:tr h="1074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7415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67326" y="285549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     T                  </a:t>
            </a:r>
            <a:r>
              <a:rPr lang="en-US" sz="2400" dirty="0" err="1" smtClean="0">
                <a:latin typeface="Comic Sans MS" panose="030F0702030302020204" pitchFamily="66" charset="0"/>
              </a:rPr>
              <a:t>t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598" y="3869436"/>
            <a:ext cx="689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T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latin typeface="Comic Sans MS" panose="030F0702030302020204" pitchFamily="66" charset="0"/>
              </a:rPr>
              <a:t> </a:t>
            </a:r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 smtClean="0">
                <a:latin typeface="Comic Sans MS" panose="030F0702030302020204" pitchFamily="66" charset="0"/>
              </a:rPr>
              <a:t>t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6083" y="3737810"/>
            <a:ext cx="26790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TT               </a:t>
            </a:r>
            <a:r>
              <a:rPr lang="en-US" sz="2400" dirty="0" err="1" smtClean="0">
                <a:latin typeface="Comic Sans MS" panose="030F0702030302020204" pitchFamily="66" charset="0"/>
              </a:rPr>
              <a:t>Tt</a:t>
            </a:r>
            <a:endParaRPr lang="en-US" sz="2400" dirty="0" smtClean="0">
              <a:latin typeface="Comic Sans MS" panose="030F0702030302020204" pitchFamily="66" charset="0"/>
            </a:endParaRPr>
          </a:p>
          <a:p>
            <a:endParaRPr lang="en-US" sz="2400" dirty="0" smtClean="0"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 smtClean="0">
                <a:latin typeface="Comic Sans MS" panose="030F0702030302020204" pitchFamily="66" charset="0"/>
              </a:rPr>
              <a:t>Tt                </a:t>
            </a:r>
            <a:r>
              <a:rPr lang="en-US" sz="2400" dirty="0" err="1" smtClean="0">
                <a:latin typeface="Comic Sans MS" panose="030F0702030302020204" pitchFamily="66" charset="0"/>
              </a:rPr>
              <a:t>tt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9991" y="3315438"/>
            <a:ext cx="3015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F2 genotype ratio =</a:t>
            </a:r>
          </a:p>
          <a:p>
            <a:r>
              <a:rPr lang="en-US" sz="2000" b="1" u="sng" dirty="0" smtClean="0">
                <a:latin typeface="Comic Sans MS" panose="030F0702030302020204" pitchFamily="66" charset="0"/>
              </a:rPr>
              <a:t>1 TT: 2 Tt: 1 </a:t>
            </a:r>
            <a:r>
              <a:rPr lang="en-US" sz="2000" b="1" u="sng" dirty="0" err="1" smtClean="0">
                <a:latin typeface="Comic Sans MS" panose="030F0702030302020204" pitchFamily="66" charset="0"/>
              </a:rPr>
              <a:t>tt</a:t>
            </a:r>
            <a:endParaRPr lang="en-US" sz="2000" b="1" u="sng" dirty="0" smtClean="0">
              <a:latin typeface="Comic Sans MS" panose="030F0702030302020204" pitchFamily="66" charset="0"/>
            </a:endParaRPr>
          </a:p>
          <a:p>
            <a:endParaRPr lang="en-US" sz="2000" dirty="0">
              <a:latin typeface="Comic Sans MS" panose="030F0702030302020204" pitchFamily="66" charset="0"/>
            </a:endParaRPr>
          </a:p>
          <a:p>
            <a:endParaRPr lang="en-US" sz="2000" dirty="0" smtClean="0">
              <a:latin typeface="Comic Sans MS" panose="030F0702030302020204" pitchFamily="66" charset="0"/>
            </a:endParaRPr>
          </a:p>
          <a:p>
            <a:r>
              <a:rPr lang="en-US" sz="2000" dirty="0" smtClean="0">
                <a:latin typeface="Comic Sans MS" panose="030F0702030302020204" pitchFamily="66" charset="0"/>
              </a:rPr>
              <a:t>F2 phenotype ratio = </a:t>
            </a:r>
          </a:p>
          <a:p>
            <a:r>
              <a:rPr lang="en-US" sz="2000" b="1" u="sng" dirty="0" smtClean="0">
                <a:latin typeface="Comic Sans MS" panose="030F0702030302020204" pitchFamily="66" charset="0"/>
              </a:rPr>
              <a:t>3 Tall: 1 short</a:t>
            </a:r>
            <a:endParaRPr lang="en-US" sz="2000" b="1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Mendel’s Experiments: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When 2 hybrids were crossed, 75% (3/4) of the offspring showed the dominant trait and 25% (1/4) showed the recessive trait.</a:t>
            </a:r>
          </a:p>
          <a:p>
            <a:r>
              <a:rPr lang="en-US" dirty="0" smtClean="0"/>
              <a:t>Two hybrid ALWAYS create </a:t>
            </a:r>
            <a:r>
              <a:rPr lang="en-US" b="1" u="sng" dirty="0" smtClean="0"/>
              <a:t>3 dominant traits : 1 recessive trait ratio.</a:t>
            </a:r>
          </a:p>
          <a:p>
            <a:r>
              <a:rPr lang="en-US" dirty="0" smtClean="0"/>
              <a:t>The offspring of this cross were called the </a:t>
            </a:r>
            <a:r>
              <a:rPr lang="en-US" b="1" u="sng" dirty="0" smtClean="0"/>
              <a:t>F</a:t>
            </a:r>
            <a:r>
              <a:rPr lang="en-US" b="1" u="sng" baseline="-25000" dirty="0" smtClean="0"/>
              <a:t>2</a:t>
            </a:r>
            <a:r>
              <a:rPr lang="en-US" dirty="0" smtClean="0"/>
              <a:t> </a:t>
            </a:r>
            <a:r>
              <a:rPr lang="en-US" b="1" u="sng" dirty="0" smtClean="0"/>
              <a:t>generation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7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898106" cy="1320800"/>
          </a:xfrm>
        </p:spPr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esults of Mendel’s Experiments: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Inheritable </a:t>
            </a:r>
            <a:r>
              <a:rPr lang="en-US" b="1" u="sng" dirty="0" smtClean="0"/>
              <a:t>factors</a:t>
            </a:r>
            <a:r>
              <a:rPr lang="en-US" dirty="0" smtClean="0"/>
              <a:t> </a:t>
            </a:r>
            <a:r>
              <a:rPr lang="en-US" b="1" u="sng" dirty="0" smtClean="0"/>
              <a:t>or</a:t>
            </a:r>
            <a:r>
              <a:rPr lang="en-US" dirty="0" smtClean="0"/>
              <a:t> </a:t>
            </a:r>
            <a:r>
              <a:rPr lang="en-US" b="1" u="sng" dirty="0" smtClean="0"/>
              <a:t>genes</a:t>
            </a:r>
            <a:r>
              <a:rPr lang="en-US" dirty="0" smtClean="0"/>
              <a:t> are responsible for all heritable characteristics.</a:t>
            </a:r>
          </a:p>
          <a:p>
            <a:r>
              <a:rPr lang="en-US" b="1" u="sng" dirty="0" smtClean="0"/>
              <a:t>Phenotype</a:t>
            </a:r>
            <a:r>
              <a:rPr lang="en-US" dirty="0" smtClean="0"/>
              <a:t> is based on </a:t>
            </a:r>
            <a:r>
              <a:rPr lang="en-US" b="1" u="sng" dirty="0" smtClean="0"/>
              <a:t>genotype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915" y="4074695"/>
            <a:ext cx="3930965" cy="278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3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529138" cy="1320800"/>
          </a:xfrm>
        </p:spPr>
        <p:txBody>
          <a:bodyPr/>
          <a:lstStyle/>
          <a:p>
            <a:r>
              <a:rPr lang="en-US" dirty="0" smtClean="0"/>
              <a:t>Results of Mendel’s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Each</a:t>
            </a:r>
            <a:r>
              <a:rPr lang="en-US" dirty="0" smtClean="0"/>
              <a:t> </a:t>
            </a:r>
            <a:r>
              <a:rPr lang="en-US" b="1" u="sng" dirty="0" smtClean="0"/>
              <a:t>trait</a:t>
            </a:r>
            <a:r>
              <a:rPr lang="en-US" dirty="0" smtClean="0"/>
              <a:t> is based on </a:t>
            </a:r>
            <a:r>
              <a:rPr lang="en-US" b="1" u="sng" dirty="0" smtClean="0"/>
              <a:t>two</a:t>
            </a:r>
            <a:r>
              <a:rPr lang="en-US" dirty="0" smtClean="0"/>
              <a:t> </a:t>
            </a:r>
            <a:r>
              <a:rPr lang="en-US" b="1" u="sng" dirty="0" smtClean="0"/>
              <a:t>genes</a:t>
            </a:r>
            <a:r>
              <a:rPr lang="en-US" dirty="0" smtClean="0"/>
              <a:t>, one from the mother and the other from the father.</a:t>
            </a:r>
          </a:p>
          <a:p>
            <a:r>
              <a:rPr lang="en-US" dirty="0" smtClean="0"/>
              <a:t>True-breeding individuals are homozygous (both alleles) or the same.</a:t>
            </a:r>
          </a:p>
          <a:p>
            <a:r>
              <a:rPr lang="en-US" dirty="0" smtClean="0"/>
              <a:t>Formulated 3 laws of heredity in the early 1860’s.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0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76463"/>
            <a:ext cx="6347713" cy="1320800"/>
          </a:xfrm>
        </p:spPr>
        <p:txBody>
          <a:bodyPr/>
          <a:lstStyle/>
          <a:p>
            <a:r>
              <a:rPr lang="en-US" dirty="0" smtClean="0"/>
              <a:t>Mendel’s 3 Laws of Heredity: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31495"/>
            <a:ext cx="6347714" cy="507499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Law of Dominance </a:t>
            </a:r>
            <a:r>
              <a:rPr lang="en-US" dirty="0" smtClean="0"/>
              <a:t>states that when different alleles for a characteristics are inherited (heterozygous) the trait of only one (the dominant one) will be expressed.   The recessive trait’s phenotype only appears in true-breeding (homozygous) individuals.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7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Law of Dominance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8205"/>
          <a:stretch/>
        </p:blipFill>
        <p:spPr>
          <a:xfrm>
            <a:off x="1657877" y="609600"/>
            <a:ext cx="4251157" cy="581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9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 </a:t>
            </a:r>
            <a:r>
              <a:rPr lang="en-US" b="1" u="sng" dirty="0" smtClean="0"/>
              <a:t>Law of Segregation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443790"/>
            <a:ext cx="6347714" cy="459757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= states that each genetic trait is produced by a pair of alleles which separate (segregate) during reproduction.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Rr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R        </a:t>
            </a:r>
            <a:r>
              <a:rPr lang="en-US" dirty="0" err="1" smtClean="0"/>
              <a:t>r</a:t>
            </a:r>
            <a:endParaRPr lang="en-US" dirty="0" smtClean="0"/>
          </a:p>
          <a:p>
            <a:pPr lvl="1"/>
            <a:r>
              <a:rPr lang="en-US" dirty="0" smtClean="0"/>
              <a:t>Explains the disappearance of a specific trait in the F</a:t>
            </a:r>
            <a:r>
              <a:rPr lang="en-US" baseline="-25000" dirty="0" smtClean="0"/>
              <a:t>1</a:t>
            </a:r>
            <a:r>
              <a:rPr lang="en-US" dirty="0" smtClean="0"/>
              <a:t> generation and its reappearance in the F</a:t>
            </a:r>
            <a:r>
              <a:rPr lang="en-US" baseline="-25000" dirty="0" smtClean="0"/>
              <a:t>2</a:t>
            </a:r>
            <a:r>
              <a:rPr lang="en-US" dirty="0" smtClean="0"/>
              <a:t> generation.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57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992002" y="3653516"/>
            <a:ext cx="339365" cy="5454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19405" y="3613993"/>
            <a:ext cx="758448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2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37" y="609600"/>
            <a:ext cx="8181474" cy="1320800"/>
          </a:xfrm>
        </p:spPr>
        <p:txBody>
          <a:bodyPr/>
          <a:lstStyle/>
          <a:p>
            <a:r>
              <a:rPr lang="en-US" dirty="0" smtClean="0"/>
              <a:t>3.  </a:t>
            </a:r>
            <a:r>
              <a:rPr lang="en-US" b="1" u="sng" dirty="0" smtClean="0"/>
              <a:t>The</a:t>
            </a:r>
            <a:r>
              <a:rPr lang="en-US" dirty="0" smtClean="0"/>
              <a:t> </a:t>
            </a:r>
            <a:r>
              <a:rPr lang="en-US" b="1" u="sng" dirty="0" smtClean="0"/>
              <a:t>Law</a:t>
            </a:r>
            <a:r>
              <a:rPr lang="en-US" dirty="0" smtClean="0"/>
              <a:t> </a:t>
            </a:r>
            <a:r>
              <a:rPr lang="en-US" b="1" u="sng" dirty="0" smtClean="0"/>
              <a:t>of</a:t>
            </a:r>
            <a:r>
              <a:rPr lang="en-US" dirty="0" smtClean="0"/>
              <a:t> </a:t>
            </a:r>
            <a:r>
              <a:rPr lang="en-US" b="1" u="sng" dirty="0" smtClean="0"/>
              <a:t>Independent</a:t>
            </a:r>
            <a:r>
              <a:rPr lang="en-US" dirty="0" smtClean="0"/>
              <a:t> </a:t>
            </a:r>
            <a:r>
              <a:rPr lang="en-US" b="1" u="sng" dirty="0" smtClean="0"/>
              <a:t>Assortment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= states that each factor (gene) is distributed (assorted) randomly and independently of one another in the formation of </a:t>
            </a:r>
            <a:r>
              <a:rPr lang="en-US" b="1" u="sng" dirty="0" smtClean="0"/>
              <a:t>gametes</a:t>
            </a:r>
            <a:r>
              <a:rPr lang="en-US" dirty="0" smtClean="0"/>
              <a:t> (egg or sperm).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928" y="4125919"/>
            <a:ext cx="2893820" cy="25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7732295" cy="1320800"/>
          </a:xfrm>
        </p:spPr>
        <p:txBody>
          <a:bodyPr/>
          <a:lstStyle/>
          <a:p>
            <a:r>
              <a:rPr lang="en-US" dirty="0" smtClean="0"/>
              <a:t>The Law of Independent Assortment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72768"/>
            <a:ext cx="7122696" cy="446859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Explains that different traits are inherited </a:t>
            </a:r>
            <a:r>
              <a:rPr lang="en-US" b="1" u="sng" dirty="0" smtClean="0"/>
              <a:t>independently</a:t>
            </a:r>
            <a:r>
              <a:rPr lang="en-US" dirty="0" smtClean="0"/>
              <a:t>, if on different chromosomes.</a:t>
            </a:r>
          </a:p>
          <a:p>
            <a:r>
              <a:rPr lang="en-US" dirty="0" smtClean="0"/>
              <a:t>Ex: wrinkled seeds do not have to be yellow.  They can be green.</a:t>
            </a:r>
          </a:p>
          <a:p>
            <a:pPr lvl="0" fontAlgn="base"/>
            <a:r>
              <a:rPr lang="en-US" dirty="0"/>
              <a:t>Ex: A gamete with </a:t>
            </a:r>
            <a:r>
              <a:rPr lang="en-US" dirty="0" err="1"/>
              <a:t>RrYy</a:t>
            </a:r>
            <a:r>
              <a:rPr lang="en-US" dirty="0"/>
              <a:t> </a:t>
            </a:r>
            <a:endParaRPr lang="en-US" sz="2400" dirty="0"/>
          </a:p>
          <a:p>
            <a:pPr lvl="1" fontAlgn="base"/>
            <a:r>
              <a:rPr lang="en-US" dirty="0"/>
              <a:t> R and r – separate into different gametes </a:t>
            </a:r>
            <a:endParaRPr lang="en-US" dirty="0" smtClean="0"/>
          </a:p>
          <a:p>
            <a:pPr lvl="1" fontAlgn="base"/>
            <a:r>
              <a:rPr lang="en-US" dirty="0" smtClean="0"/>
              <a:t> </a:t>
            </a:r>
            <a:r>
              <a:rPr lang="en-US" dirty="0"/>
              <a:t>Y and y – Separate into different gametes </a:t>
            </a:r>
            <a:endParaRPr lang="en-US" sz="2000" dirty="0"/>
          </a:p>
          <a:p>
            <a:pPr lvl="1" fontAlgn="base"/>
            <a:r>
              <a:rPr lang="en-US" dirty="0"/>
              <a:t> They can then recombine 4 ways to form gametes: </a:t>
            </a:r>
            <a:r>
              <a:rPr lang="en-US" b="1" dirty="0"/>
              <a:t>RY </a:t>
            </a:r>
            <a:r>
              <a:rPr lang="en-US" b="1" dirty="0" err="1"/>
              <a:t>Ry</a:t>
            </a:r>
            <a:r>
              <a:rPr lang="en-US" b="1" dirty="0"/>
              <a:t>   </a:t>
            </a:r>
            <a:r>
              <a:rPr lang="en-US" b="1" dirty="0" err="1"/>
              <a:t>rY</a:t>
            </a:r>
            <a:r>
              <a:rPr lang="en-US" b="1" dirty="0"/>
              <a:t> 	</a:t>
            </a:r>
            <a:r>
              <a:rPr lang="en-US" b="1" dirty="0" err="1"/>
              <a:t>ry</a:t>
            </a:r>
            <a:r>
              <a:rPr lang="en-US" b="1" dirty="0"/>
              <a:t> 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8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Genetics Facts &amp; Fallacies</a:t>
            </a:r>
            <a:br>
              <a:rPr lang="en-US" dirty="0" smtClean="0"/>
            </a:br>
            <a:r>
              <a:rPr lang="en-US" dirty="0" smtClean="0"/>
              <a:t>Pre-Quiz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9"/>
            </a:pPr>
            <a:r>
              <a:rPr lang="en-US" dirty="0" smtClean="0"/>
              <a:t>Identical twins are more closely related than fraternal twins.</a:t>
            </a:r>
          </a:p>
          <a:p>
            <a:pPr marL="400050" lvl="1" indent="0">
              <a:buNone/>
            </a:pPr>
            <a:r>
              <a:rPr lang="en-US" dirty="0" smtClean="0"/>
              <a:t>TRUE</a:t>
            </a:r>
          </a:p>
          <a:p>
            <a:pPr marL="40005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 startAt="10"/>
            </a:pPr>
            <a:r>
              <a:rPr lang="en-US" dirty="0" smtClean="0"/>
              <a:t>Certain inherited traits may be altered by the stars, moon, or planets early in development.</a:t>
            </a:r>
          </a:p>
          <a:p>
            <a:pPr marL="400050" lvl="1" indent="0">
              <a:buNone/>
            </a:pPr>
            <a:r>
              <a:rPr lang="en-US" dirty="0" smtClean="0"/>
              <a:t>FALSE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4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Inheritance of Human Traits</a:t>
            </a:r>
            <a:br>
              <a:rPr lang="en-US" dirty="0" smtClean="0"/>
            </a:br>
            <a:r>
              <a:rPr lang="en-US" dirty="0" smtClean="0"/>
              <a:t>Dominance/Recessive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No cleft in chin </a:t>
            </a:r>
            <a:r>
              <a:rPr lang="en-US" dirty="0" smtClean="0"/>
              <a:t>/cleft on chin</a:t>
            </a:r>
          </a:p>
          <a:p>
            <a:r>
              <a:rPr lang="en-US" b="1" dirty="0" smtClean="0"/>
              <a:t>Straight thumb</a:t>
            </a:r>
            <a:r>
              <a:rPr lang="en-US" dirty="0" smtClean="0"/>
              <a:t>/hitch hiker’s thumb</a:t>
            </a:r>
          </a:p>
          <a:p>
            <a:r>
              <a:rPr lang="en-US" b="1" dirty="0" smtClean="0"/>
              <a:t>Inability to fold tongue</a:t>
            </a:r>
            <a:r>
              <a:rPr lang="en-US" dirty="0" smtClean="0"/>
              <a:t>/ability to fold tongue</a:t>
            </a:r>
          </a:p>
          <a:p>
            <a:r>
              <a:rPr lang="en-US" b="1" dirty="0" smtClean="0"/>
              <a:t>Tongue roller</a:t>
            </a:r>
            <a:r>
              <a:rPr lang="en-US" dirty="0" smtClean="0"/>
              <a:t>/non-roller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995" y="1442416"/>
            <a:ext cx="2134068" cy="301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6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Inheritance of Human Traits Dominant/Recessive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Dark hair </a:t>
            </a:r>
            <a:r>
              <a:rPr lang="en-US" dirty="0" smtClean="0"/>
              <a:t>/ light hair</a:t>
            </a:r>
          </a:p>
          <a:p>
            <a:r>
              <a:rPr lang="en-US" b="1" dirty="0" smtClean="0"/>
              <a:t>Non- red hair </a:t>
            </a:r>
            <a:r>
              <a:rPr lang="en-US" dirty="0" smtClean="0"/>
              <a:t>/ red hair</a:t>
            </a:r>
          </a:p>
          <a:p>
            <a:r>
              <a:rPr lang="en-US" b="1" dirty="0" smtClean="0"/>
              <a:t>Widow’s peak </a:t>
            </a:r>
            <a:r>
              <a:rPr lang="en-US" dirty="0" smtClean="0"/>
              <a:t>/straight or curved hair line</a:t>
            </a:r>
          </a:p>
          <a:p>
            <a:r>
              <a:rPr lang="en-US" b="1" dirty="0" smtClean="0"/>
              <a:t>White forelock </a:t>
            </a:r>
            <a:r>
              <a:rPr lang="en-US" dirty="0" smtClean="0"/>
              <a:t>/ normal hair</a:t>
            </a:r>
          </a:p>
          <a:p>
            <a:r>
              <a:rPr lang="en-US" b="1" dirty="0" smtClean="0"/>
              <a:t>Freckles</a:t>
            </a:r>
            <a:r>
              <a:rPr lang="en-US" dirty="0" smtClean="0"/>
              <a:t> / no freckles</a:t>
            </a:r>
          </a:p>
          <a:p>
            <a:r>
              <a:rPr lang="en-US" b="1" dirty="0" smtClean="0"/>
              <a:t>Dimples</a:t>
            </a:r>
            <a:r>
              <a:rPr lang="en-US" dirty="0" smtClean="0"/>
              <a:t> /No dimples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90C226"/>
                </a:solidFill>
              </a:rPr>
              <a:t>Inheritance of Human Traits Dominant/Recessive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Brown eyes </a:t>
            </a:r>
            <a:r>
              <a:rPr lang="en-US" dirty="0" smtClean="0"/>
              <a:t>/Blue eyes</a:t>
            </a:r>
          </a:p>
          <a:p>
            <a:r>
              <a:rPr lang="en-US" b="1" dirty="0" smtClean="0"/>
              <a:t>Normal eye sight </a:t>
            </a:r>
            <a:r>
              <a:rPr lang="en-US" dirty="0" smtClean="0"/>
              <a:t>/ Near sighted</a:t>
            </a:r>
          </a:p>
          <a:p>
            <a:r>
              <a:rPr lang="en-US" b="1" dirty="0" smtClean="0"/>
              <a:t>Almond shaped eyes </a:t>
            </a:r>
            <a:r>
              <a:rPr lang="en-US" dirty="0" smtClean="0"/>
              <a:t>/round eyes</a:t>
            </a:r>
          </a:p>
          <a:p>
            <a:r>
              <a:rPr lang="en-US" b="1" dirty="0" smtClean="0"/>
              <a:t>Long eyelashes </a:t>
            </a:r>
            <a:r>
              <a:rPr lang="en-US" dirty="0" smtClean="0"/>
              <a:t>/short eyelashes</a:t>
            </a:r>
          </a:p>
          <a:p>
            <a:r>
              <a:rPr lang="en-US" b="1" dirty="0" smtClean="0"/>
              <a:t>Broad nostrils </a:t>
            </a:r>
            <a:r>
              <a:rPr lang="en-US" dirty="0" smtClean="0"/>
              <a:t>/ narrow nostrils</a:t>
            </a:r>
          </a:p>
          <a:p>
            <a:r>
              <a:rPr lang="en-US" b="1" dirty="0" smtClean="0"/>
              <a:t>Roman nose </a:t>
            </a:r>
            <a:r>
              <a:rPr lang="en-US" dirty="0" smtClean="0"/>
              <a:t>/ straight nose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90C226"/>
                </a:solidFill>
              </a:rPr>
              <a:t>Inheritance of Human Traits Dominant/Recessive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Free ear lobe /attached ear lobe</a:t>
            </a:r>
          </a:p>
          <a:p>
            <a:r>
              <a:rPr lang="en-US" dirty="0" smtClean="0"/>
              <a:t>Bent little fingers / parallel little finger</a:t>
            </a:r>
          </a:p>
          <a:p>
            <a:r>
              <a:rPr lang="en-US" dirty="0" smtClean="0"/>
              <a:t>Left over right thumb /right over left thumb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283" y="4571987"/>
            <a:ext cx="2690172" cy="2017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663" y="4523905"/>
            <a:ext cx="2754278" cy="206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5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90C226"/>
                </a:solidFill>
              </a:rPr>
              <a:t>Inheritance of Human Traits Dominant/Recessive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 or B blood </a:t>
            </a:r>
            <a:r>
              <a:rPr lang="en-US" dirty="0" smtClean="0"/>
              <a:t>/O blood</a:t>
            </a:r>
          </a:p>
          <a:p>
            <a:r>
              <a:rPr lang="en-US" b="1" dirty="0" smtClean="0"/>
              <a:t>RH + blood </a:t>
            </a:r>
            <a:r>
              <a:rPr lang="en-US" dirty="0" smtClean="0"/>
              <a:t>/RH – blood</a:t>
            </a:r>
          </a:p>
          <a:p>
            <a:r>
              <a:rPr lang="en-US" b="1" dirty="0" smtClean="0"/>
              <a:t>Normal clotting </a:t>
            </a:r>
            <a:r>
              <a:rPr lang="en-US" dirty="0" smtClean="0"/>
              <a:t>/ Hemophilia</a:t>
            </a:r>
          </a:p>
          <a:p>
            <a:r>
              <a:rPr lang="en-US" b="1" dirty="0" smtClean="0"/>
              <a:t>Normal</a:t>
            </a:r>
            <a:r>
              <a:rPr lang="en-US" dirty="0" smtClean="0"/>
              <a:t> /Allergies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9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Genetics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Fraternal vs. Identical Twins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Identical</a:t>
            </a:r>
            <a:r>
              <a:rPr lang="en-US" dirty="0" smtClean="0"/>
              <a:t> </a:t>
            </a:r>
            <a:r>
              <a:rPr lang="en-US" b="1" u="sng" dirty="0" smtClean="0"/>
              <a:t>twins</a:t>
            </a:r>
            <a:r>
              <a:rPr lang="en-US" dirty="0" smtClean="0"/>
              <a:t> develop from a </a:t>
            </a:r>
            <a:r>
              <a:rPr lang="en-US" b="1" u="sng" dirty="0" smtClean="0"/>
              <a:t>single</a:t>
            </a:r>
            <a:r>
              <a:rPr lang="en-US" dirty="0" smtClean="0"/>
              <a:t> fertilized egg that splits shortly after fertilization.</a:t>
            </a:r>
          </a:p>
          <a:p>
            <a:pPr lvl="1"/>
            <a:r>
              <a:rPr lang="en-US" dirty="0" smtClean="0"/>
              <a:t>Since they developed from the </a:t>
            </a:r>
            <a:r>
              <a:rPr lang="en-US" b="1" u="sng" dirty="0" smtClean="0"/>
              <a:t>same</a:t>
            </a:r>
            <a:r>
              <a:rPr lang="en-US" dirty="0" smtClean="0"/>
              <a:t> egg, they have exactly the same </a:t>
            </a:r>
            <a:r>
              <a:rPr lang="en-US" b="1" u="sng" dirty="0" smtClean="0"/>
              <a:t>genetic</a:t>
            </a:r>
            <a:r>
              <a:rPr lang="en-US" dirty="0" smtClean="0"/>
              <a:t> </a:t>
            </a:r>
            <a:r>
              <a:rPr lang="en-US" b="1" u="sng" dirty="0" smtClean="0"/>
              <a:t>makeup</a:t>
            </a:r>
            <a:r>
              <a:rPr lang="en-US" dirty="0" smtClean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66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102" y="4100976"/>
            <a:ext cx="24765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Fraternal vs. Identical Twins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Fraternal</a:t>
            </a:r>
            <a:r>
              <a:rPr lang="en-US" dirty="0" smtClean="0"/>
              <a:t> </a:t>
            </a:r>
            <a:r>
              <a:rPr lang="en-US" b="1" u="sng" dirty="0" smtClean="0"/>
              <a:t>twins</a:t>
            </a:r>
            <a:r>
              <a:rPr lang="en-US" dirty="0" smtClean="0"/>
              <a:t> develop from </a:t>
            </a:r>
            <a:r>
              <a:rPr lang="en-US" b="1" u="sng" dirty="0" smtClean="0"/>
              <a:t>two</a:t>
            </a:r>
            <a:r>
              <a:rPr lang="en-US" dirty="0" smtClean="0"/>
              <a:t> eggs that are fertilized by </a:t>
            </a:r>
            <a:r>
              <a:rPr lang="en-US" b="1" u="sng" dirty="0" smtClean="0"/>
              <a:t>different</a:t>
            </a:r>
            <a:r>
              <a:rPr lang="en-US" dirty="0" smtClean="0"/>
              <a:t> sperms.</a:t>
            </a:r>
          </a:p>
          <a:p>
            <a:pPr lvl="1"/>
            <a:r>
              <a:rPr lang="en-US" dirty="0" smtClean="0"/>
              <a:t>They are </a:t>
            </a:r>
            <a:r>
              <a:rPr lang="en-US" b="1" u="sng" dirty="0" smtClean="0"/>
              <a:t>completely</a:t>
            </a:r>
            <a:r>
              <a:rPr lang="en-US" dirty="0" smtClean="0"/>
              <a:t> different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558" y="4100976"/>
            <a:ext cx="3425952" cy="263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Fraternal vs. Identical Twins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studying identical twins, geneticists have learned that </a:t>
            </a:r>
            <a:r>
              <a:rPr lang="en-US" b="1" u="sng" dirty="0" smtClean="0"/>
              <a:t>genes</a:t>
            </a:r>
            <a:r>
              <a:rPr lang="en-US" dirty="0" smtClean="0"/>
              <a:t> seem to have a </a:t>
            </a:r>
            <a:r>
              <a:rPr lang="en-US" b="1" u="sng" dirty="0" smtClean="0"/>
              <a:t>greater</a:t>
            </a:r>
            <a:r>
              <a:rPr lang="en-US" dirty="0" smtClean="0"/>
              <a:t> influence than the </a:t>
            </a:r>
            <a:r>
              <a:rPr lang="en-US" b="1" u="sng" dirty="0" smtClean="0"/>
              <a:t>environment</a:t>
            </a:r>
            <a:r>
              <a:rPr lang="en-US" dirty="0" smtClean="0"/>
              <a:t> on such traits as height, weight, blood pressure, speech patterns, and gestures.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120" y="4791175"/>
            <a:ext cx="2276556" cy="184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8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Fraternal vs. Identical Twins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They have also discovered that </a:t>
            </a:r>
            <a:r>
              <a:rPr lang="en-US" b="1" u="sng" dirty="0" smtClean="0"/>
              <a:t>genes</a:t>
            </a:r>
            <a:r>
              <a:rPr lang="en-US" dirty="0" smtClean="0"/>
              <a:t> play a role in some </a:t>
            </a:r>
            <a:r>
              <a:rPr lang="en-US" b="1" u="sng" dirty="0" smtClean="0"/>
              <a:t>medical</a:t>
            </a:r>
            <a:r>
              <a:rPr lang="en-US" dirty="0" smtClean="0"/>
              <a:t> problems once thought to be caused only by environmental factors.</a:t>
            </a:r>
          </a:p>
          <a:p>
            <a:r>
              <a:rPr lang="en-US" dirty="0" smtClean="0"/>
              <a:t>For instance, genes can cause a susceptibility to </a:t>
            </a:r>
            <a:r>
              <a:rPr lang="en-US" b="1" u="sng" dirty="0" smtClean="0"/>
              <a:t>diseases</a:t>
            </a:r>
            <a:r>
              <a:rPr lang="en-US" dirty="0" smtClean="0"/>
              <a:t> such a diabetes and certain types of cancer.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1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Genetics Facts &amp; Fallacies</a:t>
            </a:r>
            <a:br>
              <a:rPr lang="en-US" dirty="0" smtClean="0"/>
            </a:br>
            <a:r>
              <a:rPr lang="en-US" dirty="0" smtClean="0"/>
              <a:t>Pre-Quiz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11"/>
            </a:pPr>
            <a:r>
              <a:rPr lang="en-US" dirty="0" smtClean="0"/>
              <a:t>Humans have 23 chromosomes.</a:t>
            </a:r>
          </a:p>
          <a:p>
            <a:pPr marL="400050" lvl="1" indent="0">
              <a:buNone/>
            </a:pPr>
            <a:r>
              <a:rPr lang="en-US" dirty="0" smtClean="0"/>
              <a:t>FALSE</a:t>
            </a:r>
          </a:p>
          <a:p>
            <a:pPr marL="400050" lvl="1" indent="0">
              <a:buNone/>
            </a:pPr>
            <a:endParaRPr lang="en-US" dirty="0"/>
          </a:p>
          <a:p>
            <a:pPr marL="514350" indent="-514350" algn="ctr">
              <a:buFont typeface="+mj-lt"/>
              <a:buAutoNum type="arabicPeriod" startAt="11"/>
            </a:pPr>
            <a:r>
              <a:rPr lang="en-US" dirty="0" smtClean="0"/>
              <a:t>The tendency to produce </a:t>
            </a:r>
            <a:r>
              <a:rPr lang="en-US" dirty="0" smtClean="0"/>
              <a:t>twins may </a:t>
            </a:r>
            <a:r>
              <a:rPr lang="en-US" dirty="0" smtClean="0"/>
              <a:t>run in families.</a:t>
            </a:r>
          </a:p>
          <a:p>
            <a:pPr marL="0" indent="0" algn="ctr">
              <a:buNone/>
            </a:pPr>
            <a:r>
              <a:rPr lang="en-US" dirty="0" smtClean="0"/>
              <a:t>TRUE</a:t>
            </a:r>
          </a:p>
          <a:p>
            <a:pPr marL="514350" indent="-514350" algn="ctr">
              <a:buFont typeface="+mj-lt"/>
              <a:buAutoNum type="arabicPeriod" startAt="11"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3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Inherited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Infections</a:t>
            </a:r>
            <a:r>
              <a:rPr lang="en-US" dirty="0" smtClean="0"/>
              <a:t> and </a:t>
            </a:r>
            <a:r>
              <a:rPr lang="en-US" b="1" u="sng" dirty="0" smtClean="0"/>
              <a:t>infectious</a:t>
            </a:r>
            <a:r>
              <a:rPr lang="en-US" dirty="0" smtClean="0"/>
              <a:t> </a:t>
            </a:r>
            <a:r>
              <a:rPr lang="en-US" b="1" u="sng" dirty="0" smtClean="0"/>
              <a:t>diseases</a:t>
            </a:r>
            <a:r>
              <a:rPr lang="en-US" dirty="0" smtClean="0"/>
              <a:t> MAY be </a:t>
            </a:r>
            <a:r>
              <a:rPr lang="en-US" b="1" u="sng" dirty="0" smtClean="0"/>
              <a:t>inherited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Ex: Aids (HIV) can be passed onto offspring</a:t>
            </a:r>
          </a:p>
          <a:p>
            <a:pPr lvl="1"/>
            <a:r>
              <a:rPr lang="en-US" dirty="0" smtClean="0"/>
              <a:t>Ex: Common cold (rhino virus) can’t be passed onto offspring genetically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5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Inherited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Disorders resulting from abnormal structure or function of body organs are </a:t>
            </a:r>
            <a:r>
              <a:rPr lang="en-US" b="1" u="sng" dirty="0" smtClean="0"/>
              <a:t>more</a:t>
            </a:r>
            <a:r>
              <a:rPr lang="en-US" dirty="0" smtClean="0"/>
              <a:t> likely to be hereditary.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132" b="10711"/>
          <a:stretch/>
        </p:blipFill>
        <p:spPr>
          <a:xfrm>
            <a:off x="3090672" y="3767328"/>
            <a:ext cx="4925214" cy="29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9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Inherited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disorders that are associated with genes are:</a:t>
            </a:r>
          </a:p>
          <a:p>
            <a:pPr lvl="1"/>
            <a:r>
              <a:rPr lang="en-US" dirty="0" smtClean="0"/>
              <a:t>Diabetes –respiratory allergies –colorblindness – down syndrome – farsightedness – sickle cell anemia –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Sex Determination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Sex</a:t>
            </a:r>
            <a:r>
              <a:rPr lang="en-US" dirty="0" smtClean="0"/>
              <a:t> </a:t>
            </a:r>
            <a:r>
              <a:rPr lang="en-US" b="1" u="sng" dirty="0" smtClean="0"/>
              <a:t>chromosomes</a:t>
            </a:r>
            <a:r>
              <a:rPr lang="en-US" dirty="0" smtClean="0"/>
              <a:t> – determine the sex of an individual</a:t>
            </a:r>
          </a:p>
          <a:p>
            <a:pPr lvl="1"/>
            <a:r>
              <a:rPr lang="en-US" dirty="0" smtClean="0"/>
              <a:t>The X chromosomes (XX) produce a </a:t>
            </a:r>
            <a:r>
              <a:rPr lang="en-US" b="1" u="sng" dirty="0" smtClean="0"/>
              <a:t>female</a:t>
            </a:r>
          </a:p>
          <a:p>
            <a:pPr lvl="1"/>
            <a:r>
              <a:rPr lang="en-US" dirty="0" smtClean="0"/>
              <a:t>An X chromosome paired with a Y chromosome (XY) produces a </a:t>
            </a:r>
            <a:r>
              <a:rPr lang="en-US" b="1" u="sng" dirty="0" smtClean="0"/>
              <a:t>male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849" y="4831485"/>
            <a:ext cx="2839212" cy="188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0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Sex Determination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974" y="1160272"/>
            <a:ext cx="7674865" cy="4870931"/>
          </a:xfrm>
        </p:spPr>
        <p:txBody>
          <a:bodyPr>
            <a:normAutofit/>
          </a:bodyPr>
          <a:lstStyle/>
          <a:p>
            <a:r>
              <a:rPr lang="en-US" dirty="0" smtClean="0"/>
              <a:t>Since only a male can produce a gamete bearing a Y chromosome, the </a:t>
            </a:r>
            <a:r>
              <a:rPr lang="en-US" b="1" u="sng" dirty="0" smtClean="0"/>
              <a:t>father</a:t>
            </a:r>
            <a:r>
              <a:rPr lang="en-US" dirty="0" smtClean="0"/>
              <a:t> determines the </a:t>
            </a:r>
            <a:r>
              <a:rPr lang="en-US" b="1" u="sng" dirty="0" smtClean="0"/>
              <a:t>sex</a:t>
            </a:r>
            <a:r>
              <a:rPr lang="en-US" dirty="0" smtClean="0"/>
              <a:t> of the child</a:t>
            </a:r>
          </a:p>
          <a:p>
            <a:pPr lvl="1"/>
            <a:r>
              <a:rPr lang="en-US" dirty="0" smtClean="0"/>
              <a:t>Note:  the X chromosome contains additional genetic information that they Y chromosome does not have, therefore the male child actually </a:t>
            </a:r>
            <a:r>
              <a:rPr lang="en-US" i="1" dirty="0" smtClean="0"/>
              <a:t>more</a:t>
            </a:r>
            <a:r>
              <a:rPr lang="en-US" dirty="0" smtClean="0"/>
              <a:t> genetic information from his </a:t>
            </a:r>
            <a:r>
              <a:rPr lang="en-US" b="1" u="sng" dirty="0" smtClean="0"/>
              <a:t>mother</a:t>
            </a:r>
            <a:r>
              <a:rPr lang="en-US" dirty="0" smtClean="0"/>
              <a:t> than his father (a very tiny amount)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74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388" y="4559808"/>
            <a:ext cx="3447288" cy="22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7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Sex – Linked 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Traits that occur </a:t>
            </a:r>
            <a:r>
              <a:rPr lang="en-US" b="1" u="sng" dirty="0" smtClean="0"/>
              <a:t>more</a:t>
            </a:r>
            <a:r>
              <a:rPr lang="en-US" dirty="0" smtClean="0"/>
              <a:t> frequently in one sex than another (usually males)</a:t>
            </a:r>
          </a:p>
          <a:p>
            <a:pPr lvl="1"/>
            <a:r>
              <a:rPr lang="en-US" dirty="0" smtClean="0"/>
              <a:t>Males – color blindness and hemophilia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6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76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663515"/>
            <a:ext cx="8752871" cy="537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4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Sex – Linked Traits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Occurs because other genes besides the alleles for sex are also located on the sex chromosomes</a:t>
            </a:r>
          </a:p>
          <a:p>
            <a:pPr lvl="1"/>
            <a:r>
              <a:rPr lang="en-US" dirty="0" smtClean="0"/>
              <a:t>They are </a:t>
            </a:r>
            <a:r>
              <a:rPr lang="en-US" b="1" u="sng" dirty="0" smtClean="0"/>
              <a:t>recessive</a:t>
            </a:r>
            <a:r>
              <a:rPr lang="en-US" dirty="0" smtClean="0"/>
              <a:t> to the normal condition and the Y chromosomes appear to lack genes for these traits</a:t>
            </a:r>
          </a:p>
          <a:p>
            <a:pPr lvl="1"/>
            <a:r>
              <a:rPr lang="en-US" dirty="0" smtClean="0"/>
              <a:t>These traits generally do not show up in </a:t>
            </a:r>
            <a:r>
              <a:rPr lang="en-US" b="1" u="sng" dirty="0" smtClean="0"/>
              <a:t>females</a:t>
            </a:r>
            <a:endParaRPr lang="en-US" b="1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Punnett Squares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Punnett Squares to solve genetic problems                  (based on probability)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667000"/>
            <a:ext cx="44958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7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Punnett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800"/>
            <a:ext cx="7739204" cy="177471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Ex:  Crossing two heterozygous genotypes (Rr x Rr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Remember the letters of a genotype (R, r’s) represent possible </a:t>
            </a:r>
            <a:r>
              <a:rPr lang="en-US" b="1" u="sng" dirty="0" smtClean="0"/>
              <a:t>gamete</a:t>
            </a:r>
            <a:r>
              <a:rPr lang="en-US" dirty="0" smtClean="0"/>
              <a:t> (egg/sperm) combinations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79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631" y="2698510"/>
            <a:ext cx="4270295" cy="415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Genetics Facts &amp; Fallacies</a:t>
            </a:r>
            <a:br>
              <a:rPr lang="en-US" dirty="0" smtClean="0"/>
            </a:br>
            <a:r>
              <a:rPr lang="en-US" dirty="0" smtClean="0"/>
              <a:t>Pre-Quiz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13"/>
            </a:pPr>
            <a:r>
              <a:rPr lang="en-US" dirty="0" smtClean="0"/>
              <a:t>A craving for a food such as strawberries may cause a birthmark on an unborn child.</a:t>
            </a:r>
          </a:p>
          <a:p>
            <a:pPr marL="400050" lvl="1" indent="0">
              <a:buNone/>
            </a:pPr>
            <a:r>
              <a:rPr lang="en-US" dirty="0" smtClean="0"/>
              <a:t>FALSE</a:t>
            </a:r>
          </a:p>
          <a:p>
            <a:pPr marL="400050" lvl="1" indent="0"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 startAt="13"/>
            </a:pPr>
            <a:r>
              <a:rPr lang="en-US" dirty="0" smtClean="0"/>
              <a:t>Many of a person’s inherited traits are not apparent.</a:t>
            </a:r>
          </a:p>
          <a:p>
            <a:pPr marL="400050" lvl="1" indent="0">
              <a:buNone/>
            </a:pPr>
            <a:r>
              <a:rPr lang="en-US" dirty="0" smtClean="0"/>
              <a:t>TRUE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8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Cross Punnett Square: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80" y="1502222"/>
            <a:ext cx="7144799" cy="4904266"/>
          </a:xfrm>
        </p:spPr>
        <p:txBody>
          <a:bodyPr>
            <a:normAutofit/>
          </a:bodyPr>
          <a:lstStyle/>
          <a:p>
            <a:r>
              <a:rPr lang="en-US" dirty="0" smtClean="0"/>
              <a:t>You cannot tell by looking at an organism that shows the </a:t>
            </a:r>
            <a:r>
              <a:rPr lang="en-US" b="1" u="sng" dirty="0" smtClean="0"/>
              <a:t>dominant</a:t>
            </a:r>
            <a:r>
              <a:rPr lang="en-US" dirty="0" smtClean="0"/>
              <a:t> trait whether it is heterozygous (Rr) or homozygous (RR) for the trait.</a:t>
            </a:r>
          </a:p>
          <a:p>
            <a:pPr lvl="1"/>
            <a:r>
              <a:rPr lang="en-US" dirty="0" smtClean="0"/>
              <a:t>To determine the genotype of an organism showing the dominant trait, a </a:t>
            </a:r>
            <a:r>
              <a:rPr lang="en-US" b="1" u="sng" dirty="0" smtClean="0"/>
              <a:t>test</a:t>
            </a:r>
            <a:r>
              <a:rPr lang="en-US" dirty="0" smtClean="0"/>
              <a:t> </a:t>
            </a:r>
            <a:r>
              <a:rPr lang="en-US" b="1" u="sng" dirty="0" smtClean="0"/>
              <a:t>cross</a:t>
            </a:r>
            <a:r>
              <a:rPr lang="en-US" dirty="0" smtClean="0"/>
              <a:t> would be done.</a:t>
            </a:r>
          </a:p>
          <a:p>
            <a:pPr lvl="1"/>
            <a:r>
              <a:rPr lang="en-US" b="1" u="sng" dirty="0" smtClean="0"/>
              <a:t>Test</a:t>
            </a:r>
            <a:r>
              <a:rPr lang="en-US" dirty="0" smtClean="0"/>
              <a:t> </a:t>
            </a:r>
            <a:r>
              <a:rPr lang="en-US" b="1" u="sng" dirty="0" smtClean="0"/>
              <a:t>cross</a:t>
            </a:r>
            <a:r>
              <a:rPr lang="en-US" dirty="0" smtClean="0"/>
              <a:t> = the organism of </a:t>
            </a:r>
            <a:r>
              <a:rPr lang="en-US" i="1" dirty="0" smtClean="0"/>
              <a:t>unknown dominant genotype</a:t>
            </a:r>
            <a:r>
              <a:rPr lang="en-US" dirty="0" smtClean="0"/>
              <a:t> is crossed with a </a:t>
            </a:r>
            <a:r>
              <a:rPr lang="en-US" b="1" u="sng" dirty="0" smtClean="0"/>
              <a:t>homozygous</a:t>
            </a:r>
            <a:r>
              <a:rPr lang="en-US" dirty="0" smtClean="0"/>
              <a:t> </a:t>
            </a:r>
            <a:r>
              <a:rPr lang="en-US" b="1" u="sng" dirty="0" smtClean="0"/>
              <a:t>recessive</a:t>
            </a:r>
            <a:r>
              <a:rPr lang="en-US" dirty="0" smtClean="0"/>
              <a:t> (</a:t>
            </a:r>
            <a:r>
              <a:rPr lang="en-US" dirty="0" err="1" smtClean="0"/>
              <a:t>rr</a:t>
            </a:r>
            <a:r>
              <a:rPr lang="en-US" dirty="0" smtClean="0"/>
              <a:t>) organism.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6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 class Practice Problems- </a:t>
            </a:r>
            <a:br>
              <a:rPr lang="en-US" dirty="0" smtClean="0"/>
            </a:br>
            <a:r>
              <a:rPr lang="en-US" dirty="0" smtClean="0"/>
              <a:t>Monohybrids (one trait)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9344"/>
            <a:ext cx="8190442" cy="4432019"/>
          </a:xfrm>
        </p:spPr>
        <p:txBody>
          <a:bodyPr/>
          <a:lstStyle/>
          <a:p>
            <a:r>
              <a:rPr lang="en-US" b="1" u="sng" dirty="0" smtClean="0"/>
              <a:t>Black</a:t>
            </a:r>
            <a:r>
              <a:rPr lang="en-US" dirty="0" smtClean="0"/>
              <a:t> </a:t>
            </a:r>
            <a:r>
              <a:rPr lang="en-US" b="1" u="sng" dirty="0" smtClean="0"/>
              <a:t>coat</a:t>
            </a:r>
            <a:r>
              <a:rPr lang="en-US" dirty="0" smtClean="0"/>
              <a:t> color in guinea pigs is </a:t>
            </a:r>
            <a:r>
              <a:rPr lang="en-US" b="1" u="sng" dirty="0" smtClean="0"/>
              <a:t>dominant</a:t>
            </a:r>
            <a:r>
              <a:rPr lang="en-US" dirty="0" smtClean="0"/>
              <a:t> over </a:t>
            </a:r>
            <a:r>
              <a:rPr lang="en-US" b="1" u="sng" dirty="0" smtClean="0"/>
              <a:t>white</a:t>
            </a:r>
            <a:r>
              <a:rPr lang="en-US" dirty="0" smtClean="0"/>
              <a:t> </a:t>
            </a:r>
            <a:r>
              <a:rPr lang="en-US" b="1" u="sng" dirty="0" smtClean="0"/>
              <a:t>coat</a:t>
            </a:r>
            <a:r>
              <a:rPr lang="en-US" dirty="0" smtClean="0"/>
              <a:t> color.  Using a Punnett Square, show the results of crossing a hybrid black with pure white.  The show the results of crossing a hybrid black with a hybrid black.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455" y="3991977"/>
            <a:ext cx="3491532" cy="260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1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 class Practice Problems- </a:t>
            </a:r>
            <a:br>
              <a:rPr lang="en-US" dirty="0"/>
            </a:br>
            <a:r>
              <a:rPr lang="en-US" dirty="0"/>
              <a:t>Monohybrids (one trait)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Black Trait – B (dominant)</a:t>
            </a:r>
          </a:p>
          <a:p>
            <a:r>
              <a:rPr lang="en-US" dirty="0" smtClean="0"/>
              <a:t>White trait – b (recessive)</a:t>
            </a:r>
          </a:p>
          <a:p>
            <a:endParaRPr lang="en-US" dirty="0"/>
          </a:p>
          <a:p>
            <a:r>
              <a:rPr lang="en-US" dirty="0" smtClean="0"/>
              <a:t>Hybrid black = Bb</a:t>
            </a:r>
          </a:p>
          <a:p>
            <a:r>
              <a:rPr lang="en-US" dirty="0" smtClean="0"/>
              <a:t>Pure white = bb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131" y="2322576"/>
            <a:ext cx="2550861" cy="1914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312" y="4624364"/>
            <a:ext cx="2637282" cy="18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9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 class Practice Problems- </a:t>
            </a:r>
            <a:br>
              <a:rPr lang="en-US" dirty="0"/>
            </a:br>
            <a:r>
              <a:rPr lang="en-US" dirty="0"/>
              <a:t>Monohybrids (one trait)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</a:t>
            </a:r>
            <a:r>
              <a:rPr lang="en-US" baseline="-25000" dirty="0" smtClean="0"/>
              <a:t>1</a:t>
            </a:r>
            <a:r>
              <a:rPr lang="en-US" dirty="0" smtClean="0"/>
              <a:t> cross: Bb x bb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83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638608"/>
              </p:ext>
            </p:extLst>
          </p:nvPr>
        </p:nvGraphicFramePr>
        <p:xfrm>
          <a:off x="1542288" y="3469232"/>
          <a:ext cx="2810256" cy="2937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128"/>
                <a:gridCol w="1405128"/>
              </a:tblGrid>
              <a:tr h="14686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4686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72768" y="2779776"/>
            <a:ext cx="276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sz="2800" dirty="0" smtClean="0"/>
              <a:t>B          </a:t>
            </a:r>
            <a:r>
              <a:rPr lang="en-US" sz="2800" dirty="0" err="1" smtClean="0"/>
              <a:t>b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65630" y="3794594"/>
            <a:ext cx="4815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883664" y="3794594"/>
            <a:ext cx="76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Bb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883664" y="5439096"/>
            <a:ext cx="76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Bb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197955" y="3922182"/>
            <a:ext cx="96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bb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298823" y="5439096"/>
            <a:ext cx="96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bb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870707" y="2549586"/>
            <a:ext cx="4273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Genotypes of F</a:t>
            </a:r>
            <a:r>
              <a:rPr lang="en-US" sz="2800" u="sng" baseline="-25000" dirty="0" smtClean="0"/>
              <a:t>1</a:t>
            </a:r>
            <a:r>
              <a:rPr lang="en-US" sz="2800" u="sng" dirty="0" smtClean="0"/>
              <a:t> offspring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2 Bb : 2 bb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546281" y="4056204"/>
            <a:ext cx="46500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Phenotypes of F1 offspring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2 black : 2 White</a:t>
            </a:r>
          </a:p>
          <a:p>
            <a:r>
              <a:rPr lang="en-US" sz="2800" dirty="0" smtClean="0"/>
              <a:t>(or 50% black &amp; 50 % white)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085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 class Practice Problems- </a:t>
            </a:r>
            <a:br>
              <a:rPr lang="en-US" dirty="0"/>
            </a:br>
            <a:r>
              <a:rPr lang="en-US" dirty="0"/>
              <a:t>Monohybrids (one trait)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</a:t>
            </a:r>
            <a:r>
              <a:rPr lang="en-US" baseline="-25000" dirty="0" smtClean="0"/>
              <a:t>1 </a:t>
            </a:r>
            <a:r>
              <a:rPr lang="en-US" dirty="0" smtClean="0"/>
              <a:t>cross:  _____________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84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51935" y="1954784"/>
            <a:ext cx="1463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Bb x Bb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870707" y="2549586"/>
            <a:ext cx="4273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Genotypes of F</a:t>
            </a:r>
            <a:r>
              <a:rPr lang="en-US" sz="2800" u="sng" baseline="-25000" dirty="0" smtClean="0"/>
              <a:t>1</a:t>
            </a:r>
            <a:r>
              <a:rPr lang="en-US" sz="2800" u="sng" dirty="0" smtClean="0"/>
              <a:t> offspring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1 BB:   2 Bb : 1 bb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546281" y="4056204"/>
            <a:ext cx="46500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Phenotypes of F1 offspring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3 black : 1 White</a:t>
            </a:r>
          </a:p>
          <a:p>
            <a:r>
              <a:rPr lang="en-US" sz="2800" dirty="0" smtClean="0"/>
              <a:t>(or 75% black &amp; 25% white)</a:t>
            </a:r>
            <a:endParaRPr lang="en-US" sz="28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569509"/>
              </p:ext>
            </p:extLst>
          </p:nvPr>
        </p:nvGraphicFramePr>
        <p:xfrm>
          <a:off x="1542288" y="3469232"/>
          <a:ext cx="2810256" cy="2937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128"/>
                <a:gridCol w="1405128"/>
              </a:tblGrid>
              <a:tr h="14686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4686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5630" y="3794594"/>
            <a:ext cx="4815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572768" y="2779776"/>
            <a:ext cx="276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sz="2800" dirty="0" smtClean="0"/>
              <a:t>B          </a:t>
            </a:r>
            <a:r>
              <a:rPr lang="en-US" sz="2800" dirty="0" err="1" smtClean="0"/>
              <a:t>b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384167" y="5439096"/>
            <a:ext cx="76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241734" y="3821432"/>
            <a:ext cx="76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Bb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910425" y="5439096"/>
            <a:ext cx="76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Bb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036064" y="3946994"/>
            <a:ext cx="76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BB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289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you try some;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 pigs, the white color (W) is dominant; the black color (w) is recessive.  Using a Punnett Squares, show the expected results of the following crosses.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85</a:t>
            </a:fld>
            <a:endParaRPr lang="en-US"/>
          </a:p>
        </p:txBody>
      </p:sp>
      <p:pic>
        <p:nvPicPr>
          <p:cNvPr id="1028" name="Picture 4" descr="http://i.telegraph.co.uk/multimedia/archive/01571/pig_157161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4396169"/>
            <a:ext cx="3578354" cy="22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234" y="4396169"/>
            <a:ext cx="3472156" cy="23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3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1a) A pure (homozygous) white pig is mated with a black pig.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</a:t>
            </a:r>
            <a:r>
              <a:rPr lang="en-US" baseline="-25000" dirty="0" smtClean="0"/>
              <a:t>1 </a:t>
            </a:r>
            <a:r>
              <a:rPr lang="en-US" dirty="0" smtClean="0"/>
              <a:t>cross: _________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86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088354"/>
              </p:ext>
            </p:extLst>
          </p:nvPr>
        </p:nvGraphicFramePr>
        <p:xfrm>
          <a:off x="1243584" y="3547871"/>
          <a:ext cx="3163824" cy="2493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912"/>
                <a:gridCol w="1581912"/>
              </a:tblGrid>
              <a:tr h="12467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2467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87568" y="2450592"/>
            <a:ext cx="30723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 Genotype:</a:t>
            </a:r>
          </a:p>
          <a:p>
            <a:endParaRPr lang="en-US" sz="2800" dirty="0" smtClean="0"/>
          </a:p>
          <a:p>
            <a:r>
              <a:rPr lang="en-US" sz="2800" dirty="0" smtClean="0"/>
              <a:t>100% </a:t>
            </a:r>
            <a:r>
              <a:rPr lang="en-US" sz="2800" dirty="0" err="1" smtClean="0"/>
              <a:t>Ww</a:t>
            </a:r>
            <a:endParaRPr lang="en-US" sz="2800" dirty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F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 Phenotype:</a:t>
            </a:r>
          </a:p>
          <a:p>
            <a:endParaRPr lang="en-US" sz="2800" dirty="0"/>
          </a:p>
          <a:p>
            <a:r>
              <a:rPr lang="en-US" sz="2800" dirty="0" smtClean="0"/>
              <a:t>100% White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859911" y="2031599"/>
            <a:ext cx="1847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WW x </a:t>
            </a:r>
            <a:r>
              <a:rPr lang="en-US" sz="2400" dirty="0" err="1" smtClean="0"/>
              <a:t>ww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572768" y="2779776"/>
            <a:ext cx="276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sz="2800" dirty="0" smtClean="0"/>
              <a:t>W          </a:t>
            </a:r>
            <a:r>
              <a:rPr lang="en-US" sz="2800" dirty="0" err="1" smtClean="0"/>
              <a:t>W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09598" y="3794594"/>
            <a:ext cx="4815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w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036064" y="3946994"/>
            <a:ext cx="76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Ww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1022" y="5029054"/>
            <a:ext cx="76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Ww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169033" y="4035220"/>
            <a:ext cx="76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Ww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33342" y="5029054"/>
            <a:ext cx="76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Ww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772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78" y="408432"/>
            <a:ext cx="8022337" cy="1320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b) Show a cross between two of the F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offspring from number 1a.  </a:t>
            </a:r>
            <a:r>
              <a:rPr lang="en-US" sz="2400" dirty="0"/>
              <a:t>D</a:t>
            </a:r>
            <a:r>
              <a:rPr lang="en-US" sz="2400" dirty="0" smtClean="0"/>
              <a:t>etermine the genotype and phenotypes of the offspring in the F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generations.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1" y="1729232"/>
            <a:ext cx="6591552" cy="431213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 cross:_________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87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42465" y="1650185"/>
            <a:ext cx="1719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Ww</a:t>
            </a:r>
            <a:r>
              <a:rPr lang="en-US" sz="2800" dirty="0" smtClean="0"/>
              <a:t> x </a:t>
            </a:r>
            <a:r>
              <a:rPr lang="en-US" sz="2800" dirty="0" err="1" smtClean="0"/>
              <a:t>Ww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693121"/>
              </p:ext>
            </p:extLst>
          </p:nvPr>
        </p:nvGraphicFramePr>
        <p:xfrm>
          <a:off x="1243584" y="3547871"/>
          <a:ext cx="3163824" cy="2493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912"/>
                <a:gridCol w="1581912"/>
              </a:tblGrid>
              <a:tr h="12467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2467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72768" y="2779776"/>
            <a:ext cx="276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sz="2800" dirty="0" smtClean="0"/>
              <a:t>W          </a:t>
            </a:r>
            <a:r>
              <a:rPr lang="en-US" sz="2800" dirty="0" err="1" smtClean="0"/>
              <a:t>w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09598" y="3794594"/>
            <a:ext cx="4815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w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728216" y="4016972"/>
            <a:ext cx="996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WW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728216" y="5200592"/>
            <a:ext cx="76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Ww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133347" y="5200592"/>
            <a:ext cx="76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w</a:t>
            </a:r>
            <a:r>
              <a:rPr lang="en-US" sz="2800" dirty="0" err="1" smtClean="0"/>
              <a:t>w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133347" y="3990184"/>
            <a:ext cx="76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Ww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303520" y="2450592"/>
            <a:ext cx="34564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 Genotype:</a:t>
            </a:r>
          </a:p>
          <a:p>
            <a:endParaRPr lang="en-US" sz="2800" dirty="0" smtClean="0"/>
          </a:p>
          <a:p>
            <a:r>
              <a:rPr lang="en-US" sz="2800" dirty="0" smtClean="0"/>
              <a:t>1 WW: 2 </a:t>
            </a:r>
            <a:r>
              <a:rPr lang="en-US" sz="2800" dirty="0" err="1" smtClean="0"/>
              <a:t>Ww</a:t>
            </a:r>
            <a:r>
              <a:rPr lang="en-US" sz="2800" dirty="0" smtClean="0"/>
              <a:t>:  1 </a:t>
            </a:r>
            <a:r>
              <a:rPr lang="en-US" sz="2800" dirty="0" err="1" smtClean="0"/>
              <a:t>ww</a:t>
            </a:r>
            <a:endParaRPr lang="en-US" sz="2800" dirty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F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 Phenotype:</a:t>
            </a:r>
          </a:p>
          <a:p>
            <a:endParaRPr lang="en-US" sz="2800" dirty="0"/>
          </a:p>
          <a:p>
            <a:r>
              <a:rPr lang="en-US" sz="2800" dirty="0" smtClean="0"/>
              <a:t>3 White: 1 black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220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Complete the rest of the monohybrid practice problems </a:t>
            </a:r>
            <a:r>
              <a:rPr lang="en-US" smtClean="0"/>
              <a:t>in the packet.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2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89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5760" y="877824"/>
            <a:ext cx="4059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Dihybrids</a:t>
            </a:r>
          </a:p>
          <a:p>
            <a:r>
              <a:rPr lang="en-US" sz="3600" dirty="0" smtClean="0"/>
              <a:t> ( two traits)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789" y="1148809"/>
            <a:ext cx="5603059" cy="525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5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Genetics Facts &amp; Fallacies</a:t>
            </a:r>
            <a:br>
              <a:rPr lang="en-US" dirty="0" smtClean="0"/>
            </a:br>
            <a:r>
              <a:rPr lang="en-US" dirty="0" smtClean="0"/>
              <a:t>Pre-Quiz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160590"/>
            <a:ext cx="6347714" cy="4551106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 startAt="15"/>
            </a:pPr>
            <a:r>
              <a:rPr lang="en-US" dirty="0" smtClean="0"/>
              <a:t>The parent with the strongest “will-power”” will contribute more to a child’s inheritance than the other parent.</a:t>
            </a:r>
          </a:p>
          <a:p>
            <a:pPr marL="400050" lvl="1" indent="0">
              <a:buNone/>
            </a:pPr>
            <a:r>
              <a:rPr lang="en-US" dirty="0" smtClean="0"/>
              <a:t>FALSE</a:t>
            </a:r>
          </a:p>
          <a:p>
            <a:pPr marL="400050" lvl="1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 startAt="16"/>
            </a:pPr>
            <a:r>
              <a:rPr lang="en-US" dirty="0" smtClean="0"/>
              <a:t>If a person loses a limb in an accident, it is likely that he or she will  have a child with a missing  limb.</a:t>
            </a:r>
          </a:p>
          <a:p>
            <a:pPr marL="400050" lvl="1" indent="0">
              <a:buNone/>
            </a:pPr>
            <a:r>
              <a:rPr lang="en-US" dirty="0" smtClean="0"/>
              <a:t>FALSE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7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Dihybrids (two traits)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Because each parent and offspring are using </a:t>
            </a:r>
            <a:r>
              <a:rPr lang="en-US" b="1" u="sng" dirty="0" smtClean="0"/>
              <a:t>two</a:t>
            </a:r>
            <a:r>
              <a:rPr lang="en-US" dirty="0" smtClean="0"/>
              <a:t> traits, each one would have 4 alleles, </a:t>
            </a:r>
            <a:r>
              <a:rPr lang="en-US" b="1" u="sng" dirty="0" smtClean="0"/>
              <a:t>2</a:t>
            </a:r>
            <a:r>
              <a:rPr lang="en-US" dirty="0" smtClean="0"/>
              <a:t> for each </a:t>
            </a:r>
            <a:r>
              <a:rPr lang="en-US" b="1" u="sng" dirty="0" smtClean="0"/>
              <a:t>trait</a:t>
            </a:r>
            <a:r>
              <a:rPr lang="en-US" dirty="0" smtClean="0"/>
              <a:t>.</a:t>
            </a:r>
          </a:p>
          <a:p>
            <a:r>
              <a:rPr lang="en-US" dirty="0" smtClean="0"/>
              <a:t>Each gamete produced by the P</a:t>
            </a:r>
            <a:r>
              <a:rPr lang="en-US" baseline="-25000" dirty="0" smtClean="0"/>
              <a:t>1 </a:t>
            </a:r>
            <a:r>
              <a:rPr lang="en-US" dirty="0" smtClean="0"/>
              <a:t>generations will contain 2 allele, one for each trait.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4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Dihybrid:  seed color and shape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91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40" y="1528593"/>
            <a:ext cx="8028159" cy="514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3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Dihybrids ( two traits)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Example:  A plant that is heterozygous for being tall and having green seeds is crossed with a homozygous yellow and short plant.</a:t>
            </a:r>
          </a:p>
          <a:p>
            <a:pPr lvl="2"/>
            <a:r>
              <a:rPr lang="en-US" dirty="0" smtClean="0"/>
              <a:t>Traits = seed color and plant height</a:t>
            </a:r>
          </a:p>
          <a:p>
            <a:pPr lvl="2"/>
            <a:r>
              <a:rPr lang="en-US" dirty="0" smtClean="0"/>
              <a:t>Alleles:   G = green    T = Tall</a:t>
            </a:r>
          </a:p>
          <a:p>
            <a:pPr marL="914400" lvl="2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g = yellow     t = short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 smtClean="0"/>
              <a:t>Cross :  _________ x ___________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92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70048" y="5413248"/>
            <a:ext cx="142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TtGg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845050" y="5439096"/>
            <a:ext cx="1408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ttgg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722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Dihybrids ( two traits)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2160590"/>
            <a:ext cx="7162801" cy="3880773"/>
          </a:xfrm>
        </p:spPr>
        <p:txBody>
          <a:bodyPr/>
          <a:lstStyle/>
          <a:p>
            <a:r>
              <a:rPr lang="en-US" dirty="0" smtClean="0"/>
              <a:t>Determine the gametes produced by each parent by using the FOIL method.</a:t>
            </a:r>
          </a:p>
          <a:p>
            <a:r>
              <a:rPr lang="en-US" dirty="0" err="1" smtClean="0"/>
              <a:t>TtGg</a:t>
            </a:r>
            <a:r>
              <a:rPr lang="en-US" dirty="0" smtClean="0"/>
              <a:t> produces 4 different gametes:</a:t>
            </a:r>
          </a:p>
          <a:p>
            <a:pPr lvl="1"/>
            <a:r>
              <a:rPr lang="en-US" b="1" u="sng" dirty="0" smtClean="0"/>
              <a:t>TG</a:t>
            </a:r>
            <a:r>
              <a:rPr lang="en-US" dirty="0" smtClean="0"/>
              <a:t>   </a:t>
            </a:r>
            <a:r>
              <a:rPr lang="en-US" b="1" u="sng" dirty="0" err="1" smtClean="0"/>
              <a:t>Tg</a:t>
            </a:r>
            <a:r>
              <a:rPr lang="en-US" dirty="0" smtClean="0"/>
              <a:t>    </a:t>
            </a:r>
            <a:r>
              <a:rPr lang="en-US" b="1" u="sng" dirty="0" err="1" smtClean="0"/>
              <a:t>tG</a:t>
            </a:r>
            <a:r>
              <a:rPr lang="en-US" dirty="0" smtClean="0"/>
              <a:t>    </a:t>
            </a:r>
            <a:r>
              <a:rPr lang="en-US" b="1" u="sng" dirty="0" err="1" smtClean="0"/>
              <a:t>tg</a:t>
            </a:r>
            <a:endParaRPr lang="en-US" b="1" u="sng" dirty="0" smtClean="0"/>
          </a:p>
          <a:p>
            <a:pPr lvl="1"/>
            <a:endParaRPr lang="en-US" dirty="0"/>
          </a:p>
          <a:p>
            <a:r>
              <a:rPr lang="en-US" dirty="0" err="1" smtClean="0"/>
              <a:t>Ttgg</a:t>
            </a:r>
            <a:r>
              <a:rPr lang="en-US" dirty="0" smtClean="0"/>
              <a:t> produces only 1 gamete:</a:t>
            </a:r>
          </a:p>
          <a:p>
            <a:pPr lvl="1"/>
            <a:r>
              <a:rPr lang="en-US" b="1" u="sng" dirty="0" err="1" smtClean="0"/>
              <a:t>tg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4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94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77" y="279272"/>
            <a:ext cx="5722811" cy="6322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170" y="1300674"/>
            <a:ext cx="2734374" cy="427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4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599" y="609600"/>
            <a:ext cx="6760465" cy="1320800"/>
          </a:xfrm>
        </p:spPr>
        <p:txBody>
          <a:bodyPr/>
          <a:lstStyle/>
          <a:p>
            <a:r>
              <a:rPr lang="en-US" dirty="0" smtClean="0"/>
              <a:t>Dihybrid (2 traits) Homework Set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 a dihybrid cross, when two traits are considered, the number of possible combinations </a:t>
            </a:r>
            <a:r>
              <a:rPr lang="en-US" dirty="0"/>
              <a:t>o</a:t>
            </a:r>
            <a:r>
              <a:rPr lang="en-US" dirty="0" smtClean="0"/>
              <a:t>f the offspring increases.  Suppose that black hair (B) is dominant over blonde hair (b) and brown eyes (E) are dominant over blue (e)</a:t>
            </a:r>
          </a:p>
          <a:p>
            <a:r>
              <a:rPr lang="en-US" dirty="0" smtClean="0"/>
              <a:t>What percent of </a:t>
            </a:r>
            <a:r>
              <a:rPr lang="en-US" dirty="0"/>
              <a:t>o</a:t>
            </a:r>
            <a:r>
              <a:rPr lang="en-US" dirty="0" smtClean="0"/>
              <a:t>ffspring could be expected to have blonde hair and blue eyes?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5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797041" cy="1320800"/>
          </a:xfrm>
        </p:spPr>
        <p:txBody>
          <a:bodyPr/>
          <a:lstStyle/>
          <a:p>
            <a:r>
              <a:rPr lang="en-US" dirty="0"/>
              <a:t>Dihybrid (2 traits) Homework 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2160590"/>
            <a:ext cx="7272529" cy="388077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father has black hair (heterozygous) and brown eyes (heterozygous) an the mother has blonde hair and blue eyes.</a:t>
            </a:r>
          </a:p>
          <a:p>
            <a:r>
              <a:rPr lang="en-US" dirty="0" smtClean="0"/>
              <a:t>Genotype of father = _________</a:t>
            </a:r>
          </a:p>
          <a:p>
            <a:r>
              <a:rPr lang="en-US" dirty="0" smtClean="0"/>
              <a:t>Genotype of mother = _________</a:t>
            </a:r>
          </a:p>
          <a:p>
            <a:r>
              <a:rPr lang="en-US" dirty="0" smtClean="0"/>
              <a:t>Complete the cross using the Punnett Square.  Determine what percent of the offspring will have blonde hair and blue eyes.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9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97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201331"/>
            <a:ext cx="8065008" cy="5157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378" y="5547620"/>
            <a:ext cx="4897374" cy="85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4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599" y="609600"/>
            <a:ext cx="6851905" cy="1320800"/>
          </a:xfrm>
        </p:spPr>
        <p:txBody>
          <a:bodyPr/>
          <a:lstStyle/>
          <a:p>
            <a:r>
              <a:rPr lang="en-US" dirty="0" smtClean="0"/>
              <a:t>Dihybrid (2 traits) homework set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598" y="2160590"/>
            <a:ext cx="7162801" cy="388077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Both parents have black hair (heterozygous) and brown eyes (heterozygous).</a:t>
            </a:r>
          </a:p>
          <a:p>
            <a:r>
              <a:rPr lang="en-US" dirty="0" smtClean="0"/>
              <a:t>Genotype of father = __________</a:t>
            </a:r>
          </a:p>
          <a:p>
            <a:r>
              <a:rPr lang="en-US" dirty="0" smtClean="0"/>
              <a:t>Genotype of mother = __________</a:t>
            </a:r>
          </a:p>
          <a:p>
            <a:r>
              <a:rPr lang="en-US" dirty="0" smtClean="0"/>
              <a:t>Complete the Punnett Square below.  Determine what percent of offspring will  have blonde hair and blue eyes.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98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17008" y="3839366"/>
            <a:ext cx="1243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BbEe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017008" y="3206496"/>
            <a:ext cx="1243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BbEe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2179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C752-BE59-4913-82A2-499AB05AEF2F}" type="slidenum">
              <a:rPr lang="en-US" smtClean="0"/>
              <a:t>99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353"/>
            <a:ext cx="7918704" cy="5550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58" y="5653476"/>
            <a:ext cx="6526587" cy="10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1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3F7099E7F0604086C6FF54E3837E5C" ma:contentTypeVersion="0" ma:contentTypeDescription="Create a new document." ma:contentTypeScope="" ma:versionID="a5f6c1a9320cf5964a7de7e1e5649c6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73a933e43dfc40ec37962c19190021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3BC296-91B7-413D-961D-1F1F8E091680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F68882A-9186-48CD-B916-EBC831BF1C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A9C30F-73E1-4C54-9203-4674BC8441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5377</TotalTime>
  <Words>3514</Words>
  <Application>Microsoft Office PowerPoint</Application>
  <PresentationFormat>On-screen Show (4:3)</PresentationFormat>
  <Paragraphs>547</Paragraphs>
  <Slides>100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6" baseType="lpstr">
      <vt:lpstr>Arial</vt:lpstr>
      <vt:lpstr>Calibri</vt:lpstr>
      <vt:lpstr>Comic Sans MS</vt:lpstr>
      <vt:lpstr>Trebuchet MS</vt:lpstr>
      <vt:lpstr>Wingdings 3</vt:lpstr>
      <vt:lpstr>Facet</vt:lpstr>
      <vt:lpstr>Mendelian Genetics</vt:lpstr>
      <vt:lpstr>Genetics  Facts &amp; Fallacies Pre-Quiz</vt:lpstr>
      <vt:lpstr>Genetics Facts &amp; Fallacies Pre-Quiz</vt:lpstr>
      <vt:lpstr>Genetics Facts &amp; Fallacies Pre-Quiz</vt:lpstr>
      <vt:lpstr>Genetics Facts &amp; Fallacies Pre-Quiz</vt:lpstr>
      <vt:lpstr>Genetics Facts &amp; Fallacies Pre-Quiz</vt:lpstr>
      <vt:lpstr>Genetics Facts &amp; Fallacies Pre-Quiz</vt:lpstr>
      <vt:lpstr>Genetics Facts &amp; Fallacies Pre-Quiz</vt:lpstr>
      <vt:lpstr>Genetics Facts &amp; Fallacies Pre-Quiz</vt:lpstr>
      <vt:lpstr>Genetics Facts &amp; Fallacies Pre-Quiz</vt:lpstr>
      <vt:lpstr>Genetics Facts &amp; Fallacies Pre-Quiz</vt:lpstr>
      <vt:lpstr>Genetic Terminology</vt:lpstr>
      <vt:lpstr>Genetic Terminology</vt:lpstr>
      <vt:lpstr>Genetic Terminology</vt:lpstr>
      <vt:lpstr>Genetic Terminology</vt:lpstr>
      <vt:lpstr>Genetic Terminology</vt:lpstr>
      <vt:lpstr>Genetic Terminology</vt:lpstr>
      <vt:lpstr>Genetic Terminology</vt:lpstr>
      <vt:lpstr>Fundamentals of Genetics</vt:lpstr>
      <vt:lpstr>Fundamentals of Genetics</vt:lpstr>
      <vt:lpstr>Fundamentals of Genetics</vt:lpstr>
      <vt:lpstr>Fundamentals of Genetics</vt:lpstr>
      <vt:lpstr>Fundamentals of Genetics</vt:lpstr>
      <vt:lpstr>Fundamentals of Genetics</vt:lpstr>
      <vt:lpstr>Fundamentals of Genetics</vt:lpstr>
      <vt:lpstr>Gregor Mendel</vt:lpstr>
      <vt:lpstr>Gregor Mendel</vt:lpstr>
      <vt:lpstr>Gregor Mendel</vt:lpstr>
      <vt:lpstr>Gregor Mendel </vt:lpstr>
      <vt:lpstr>Gregor Mendel</vt:lpstr>
      <vt:lpstr>Mendelian Genetics Overview</vt:lpstr>
      <vt:lpstr>Mendelian Genetics Overview</vt:lpstr>
      <vt:lpstr>Mendelian Genetics Overview</vt:lpstr>
      <vt:lpstr>Mendelian Genetics Overview</vt:lpstr>
      <vt:lpstr>Mendelian Genetics Overview</vt:lpstr>
      <vt:lpstr>Mendelian Genetics Overview</vt:lpstr>
      <vt:lpstr>Mendelian Genetics Overview</vt:lpstr>
      <vt:lpstr>Mendelian Genetics Overview</vt:lpstr>
      <vt:lpstr>Mendelian Genetics Overview</vt:lpstr>
      <vt:lpstr>Mendelian Genetics Overview</vt:lpstr>
      <vt:lpstr>Mendelian Genetics Overview</vt:lpstr>
      <vt:lpstr>Mendelian Genetics Overview</vt:lpstr>
      <vt:lpstr>Mendelian Genetics Overview</vt:lpstr>
      <vt:lpstr>Mendelian Genetics Overview</vt:lpstr>
      <vt:lpstr>Mendelian Genetics Overview</vt:lpstr>
      <vt:lpstr>Mendel’s Experiments:</vt:lpstr>
      <vt:lpstr>Mendel’s Experiments:</vt:lpstr>
      <vt:lpstr>Mendel’s Experiments:</vt:lpstr>
      <vt:lpstr>Mendel’s Experiments:</vt:lpstr>
      <vt:lpstr>Mendel’s Experiments:</vt:lpstr>
      <vt:lpstr>Mendel’s Experiments:</vt:lpstr>
      <vt:lpstr>Mendel’s Experiments:</vt:lpstr>
      <vt:lpstr>Results of Mendel’s Experiments:</vt:lpstr>
      <vt:lpstr>Results of Mendel’s Experiments</vt:lpstr>
      <vt:lpstr>Mendel’s 3 Laws of Heredity:</vt:lpstr>
      <vt:lpstr>Law of Dominance</vt:lpstr>
      <vt:lpstr>2.  Law of Segregation</vt:lpstr>
      <vt:lpstr>3.  The Law of Independent Assortment</vt:lpstr>
      <vt:lpstr>The Law of Independent Assortment</vt:lpstr>
      <vt:lpstr>Inheritance of Human Traits Dominance/Recessive</vt:lpstr>
      <vt:lpstr>Inheritance of Human Traits Dominant/Recessive</vt:lpstr>
      <vt:lpstr>Inheritance of Human Traits Dominant/Recessive</vt:lpstr>
      <vt:lpstr>Inheritance of Human Traits Dominant/Recessive</vt:lpstr>
      <vt:lpstr>Inheritance of Human Traits Dominant/Recessive</vt:lpstr>
      <vt:lpstr>Human Genetics</vt:lpstr>
      <vt:lpstr>Fraternal vs. Identical Twins</vt:lpstr>
      <vt:lpstr>Fraternal vs. Identical Twins</vt:lpstr>
      <vt:lpstr>Fraternal vs. Identical Twins</vt:lpstr>
      <vt:lpstr>Fraternal vs. Identical Twins</vt:lpstr>
      <vt:lpstr>Inherited Diseases</vt:lpstr>
      <vt:lpstr>Inherited Diseases</vt:lpstr>
      <vt:lpstr>Inherited Diseases</vt:lpstr>
      <vt:lpstr>Sex Determination</vt:lpstr>
      <vt:lpstr>Sex Determination</vt:lpstr>
      <vt:lpstr>Sex – Linked Traits</vt:lpstr>
      <vt:lpstr>PowerPoint Presentation</vt:lpstr>
      <vt:lpstr>Sex – Linked Traits</vt:lpstr>
      <vt:lpstr>Punnett Squares</vt:lpstr>
      <vt:lpstr>Punnett Squares</vt:lpstr>
      <vt:lpstr>Test Cross Punnett Square:</vt:lpstr>
      <vt:lpstr>In class Practice Problems-  Monohybrids (one trait)</vt:lpstr>
      <vt:lpstr>In class Practice Problems-  Monohybrids (one trait)</vt:lpstr>
      <vt:lpstr>In class Practice Problems-  Monohybrids (one trait)</vt:lpstr>
      <vt:lpstr>In class Practice Problems-  Monohybrids (one trait)</vt:lpstr>
      <vt:lpstr>Now you try some;</vt:lpstr>
      <vt:lpstr>1a) A pure (homozygous) white pig is mated with a black pig.</vt:lpstr>
      <vt:lpstr>b) Show a cross between two of the F1 offspring from number 1a.  Determine the genotype and phenotypes of the offspring in the F2 generations.</vt:lpstr>
      <vt:lpstr>PowerPoint Presentation</vt:lpstr>
      <vt:lpstr>PowerPoint Presentation</vt:lpstr>
      <vt:lpstr>Dihybrids (two traits)</vt:lpstr>
      <vt:lpstr>Dihybrid:  seed color and shape</vt:lpstr>
      <vt:lpstr>Dihybrids ( two traits)</vt:lpstr>
      <vt:lpstr>Dihybrids ( two traits)</vt:lpstr>
      <vt:lpstr>PowerPoint Presentation</vt:lpstr>
      <vt:lpstr>Dihybrid (2 traits) Homework Set</vt:lpstr>
      <vt:lpstr>Dihybrid (2 traits) Homework Set</vt:lpstr>
      <vt:lpstr>PowerPoint Presentation</vt:lpstr>
      <vt:lpstr>Dihybrid (2 traits) homework set</vt:lpstr>
      <vt:lpstr>PowerPoint Presentation</vt:lpstr>
      <vt:lpstr>PowerPoint Presentation</vt:lpstr>
    </vt:vector>
  </TitlesOfParts>
  <Company>DASD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Mendelian Genetics</dc:title>
  <dc:creator>Fishel, Shelley</dc:creator>
  <cp:lastModifiedBy>Fishel, Shelley</cp:lastModifiedBy>
  <cp:revision>56</cp:revision>
  <dcterms:created xsi:type="dcterms:W3CDTF">2015-01-15T13:46:54Z</dcterms:created>
  <dcterms:modified xsi:type="dcterms:W3CDTF">2015-03-13T12:38:40Z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0x010100B23F7099E7F0604086C6FF54E3837E5C</vt:lpwstr>
  </property>
</Properties>
</file>