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6" r:id="rId4"/>
    <p:sldId id="257" r:id="rId5"/>
    <p:sldId id="259" r:id="rId6"/>
    <p:sldId id="260" r:id="rId7"/>
    <p:sldId id="264" r:id="rId8"/>
    <p:sldId id="261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429000"/>
            <a:ext cx="63246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5867400" cy="12192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AB44D-91DD-49D1-8624-FF721D4CC066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AA810-C0CC-43AD-AA57-28D16681D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E105-2877-4460-BDEC-4FFF128FB9AE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ABE08-A8E5-40B8-BEE0-C34F37F01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C52B0-CE00-4567-A01F-929337D57465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9A48-531E-49AC-A390-3D76DAE8C0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43186-C64B-4592-9ACA-75D98CBA2934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48DB8-7824-424C-BCEB-5A3AC9DD3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92919-664F-44B8-8543-3A69667E1CE5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5771D-A088-465B-8D04-500C7989B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F6858-6388-41D4-94EA-63F840B0714C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442F2-0D99-49F1-99A2-8B2697AB6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2D51D-1457-4D96-A284-EA32509D1019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A96A7-69AB-40A1-B7C1-FEDC22A9A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7E04A-BB1F-4E84-A7D6-28D7096237D4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4BFF1-77E5-4C8B-8C3E-32CFA2048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3CA5F-780C-4792-A299-C1E821A6A043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8166-1AE5-44D3-A6CE-7E8A8391A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5DCCD-03FC-4EDB-B260-F7C5F88DC2EA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B97DE-E478-4100-926E-E600E45A3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B1F89-74A4-4BA7-9586-7462538A465B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6873-9E52-4052-BF9D-301AA7AFE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81200" y="228600"/>
            <a:ext cx="6705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BD96DF-29FE-4153-9D20-469D01F983D2}" type="datetimeFigureOut">
              <a:rPr lang="en-US"/>
              <a:pPr>
                <a:defRPr/>
              </a:pPr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E16B58-A488-4D66-B52B-313A61EF4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hyperlink" Target="http://zapatopi.net/treeoctopus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-381000" y="3581400"/>
            <a:ext cx="6324600" cy="1470025"/>
          </a:xfrm>
        </p:spPr>
        <p:txBody>
          <a:bodyPr/>
          <a:lstStyle/>
          <a:p>
            <a:r>
              <a:rPr lang="en-US" sz="3200" b="1" dirty="0" smtClean="0">
                <a:latin typeface="Tahoma" pitchFamily="112" charset="0"/>
                <a:cs typeface="Tahoma" pitchFamily="112" charset="0"/>
              </a:rPr>
              <a:t>RADCAB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-381000" y="4648200"/>
            <a:ext cx="5867400" cy="1219200"/>
          </a:xfrm>
        </p:spPr>
        <p:txBody>
          <a:bodyPr/>
          <a:lstStyle/>
          <a:p>
            <a:r>
              <a:rPr lang="en-US" sz="2400" b="1" dirty="0" smtClean="0">
                <a:latin typeface="Arial" charset="0"/>
                <a:cs typeface="Arial" charset="0"/>
              </a:rPr>
              <a:t>	</a:t>
            </a:r>
            <a:r>
              <a:rPr lang="en-US" sz="2000" b="1" dirty="0" smtClean="0">
                <a:latin typeface="Arial" charset="0"/>
                <a:cs typeface="Arial" charset="0"/>
              </a:rPr>
              <a:t>Your Vehicle for Information Evaluation</a:t>
            </a:r>
          </a:p>
        </p:txBody>
      </p:sp>
      <p:pic>
        <p:nvPicPr>
          <p:cNvPr id="5" name="Picture 4" descr="RADCAB Tax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1000"/>
            <a:ext cx="7696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0" y="6150114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 smtClean="0"/>
              <a:t>“RADCAB” ™ A mnemonic acronym for information evaluation</a:t>
            </a:r>
            <a:br>
              <a:rPr lang="en-US" sz="1100" b="1" dirty="0" smtClean="0"/>
            </a:br>
            <a:r>
              <a:rPr lang="en-US" sz="1100" dirty="0" smtClean="0"/>
              <a:t>Created by Karen M. </a:t>
            </a:r>
            <a:r>
              <a:rPr lang="en-US" sz="1100" dirty="0" err="1" smtClean="0"/>
              <a:t>Christensson</a:t>
            </a:r>
            <a:r>
              <a:rPr lang="en-US" sz="1100" dirty="0" smtClean="0"/>
              <a:t>, M.S. Library Media Education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B=Bias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981200"/>
            <a:ext cx="6477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Clues to Look For: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domain name 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domain suffix (.com, .</a:t>
            </a:r>
            <a:r>
              <a:rPr lang="en-US" sz="2000" dirty="0" err="1" smtClean="0">
                <a:latin typeface="Arial Black" pitchFamily="34" charset="0"/>
              </a:rPr>
              <a:t>edu</a:t>
            </a:r>
            <a:r>
              <a:rPr lang="en-US" sz="2000" dirty="0" smtClean="0">
                <a:latin typeface="Arial Black" pitchFamily="34" charset="0"/>
              </a:rPr>
              <a:t>, .</a:t>
            </a:r>
            <a:r>
              <a:rPr lang="en-US" sz="2000" dirty="0" err="1" smtClean="0">
                <a:latin typeface="Arial Black" pitchFamily="34" charset="0"/>
              </a:rPr>
              <a:t>gov</a:t>
            </a:r>
            <a:r>
              <a:rPr lang="en-US" sz="2000" dirty="0" smtClean="0">
                <a:latin typeface="Arial Black" pitchFamily="34" charset="0"/>
              </a:rPr>
              <a:t>, etc.)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advertising 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mission statement 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authorship or organization behind the information</a:t>
            </a:r>
          </a:p>
          <a:p>
            <a:r>
              <a:rPr lang="en-US" sz="2000" dirty="0" smtClean="0">
                <a:latin typeface="Arial Black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 tone of voice or language used</a:t>
            </a:r>
          </a:p>
          <a:p>
            <a:endParaRPr lang="en-US" dirty="0"/>
          </a:p>
        </p:txBody>
      </p:sp>
      <p:pic>
        <p:nvPicPr>
          <p:cNvPr id="3075" name="Picture 3" descr="C:\TEMP\Temporary Internet Files\Content.IE5\BEAVEYE1\MC900186106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447800"/>
            <a:ext cx="2321707" cy="243840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RADCAB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4384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 Black" pitchFamily="34" charset="0"/>
              </a:rPr>
              <a:t>Let’s take what we’ve learned and put it to use…</a:t>
            </a:r>
          </a:p>
          <a:p>
            <a:r>
              <a:rPr lang="en-US" dirty="0" smtClean="0"/>
              <a:t> </a:t>
            </a:r>
          </a:p>
          <a:p>
            <a:r>
              <a:rPr lang="en-US" sz="2800" dirty="0" smtClean="0">
                <a:latin typeface="Arial Black" pitchFamily="34" charset="0"/>
                <a:hlinkClick r:id="rId2"/>
              </a:rPr>
              <a:t>Octopus Research</a:t>
            </a:r>
            <a:endParaRPr lang="en-US" sz="2800" dirty="0" smtClean="0">
              <a:latin typeface="Arial Black" pitchFamily="34" charset="0"/>
            </a:endParaRPr>
          </a:p>
        </p:txBody>
      </p:sp>
      <p:pic>
        <p:nvPicPr>
          <p:cNvPr id="23555" name="Picture 3" descr="C:\TEMP\Temporary Internet Files\Content.IE5\M1TIJZBC\MC90013954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3276600"/>
            <a:ext cx="4277258" cy="3293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RADCAB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514600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</a:t>
            </a:r>
            <a:r>
              <a:rPr lang="en-US" sz="4000" b="1" dirty="0" smtClean="0">
                <a:latin typeface="Arial Black" pitchFamily="34" charset="0"/>
              </a:rPr>
              <a:t>elevancy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sz="4000" b="1" dirty="0" smtClean="0">
                <a:latin typeface="Arial Black" pitchFamily="34" charset="0"/>
              </a:rPr>
              <a:t>ppropriateness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</a:t>
            </a:r>
            <a:r>
              <a:rPr lang="en-US" sz="4000" b="1" dirty="0" smtClean="0">
                <a:latin typeface="Arial Black" pitchFamily="34" charset="0"/>
              </a:rPr>
              <a:t>etail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</a:t>
            </a:r>
            <a:r>
              <a:rPr lang="en-US" sz="4000" b="1" dirty="0" smtClean="0">
                <a:latin typeface="Arial Black" pitchFamily="34" charset="0"/>
              </a:rPr>
              <a:t>urrency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  <a:r>
              <a:rPr lang="en-US" sz="4000" b="1" dirty="0" smtClean="0">
                <a:latin typeface="Arial Black" pitchFamily="34" charset="0"/>
              </a:rPr>
              <a:t>uthority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</a:t>
            </a:r>
            <a:r>
              <a:rPr lang="en-US" sz="4000" b="1" dirty="0" smtClean="0">
                <a:latin typeface="Arial Black" pitchFamily="34" charset="0"/>
              </a:rPr>
              <a:t>ias</a:t>
            </a:r>
            <a:endParaRPr lang="en-US" sz="4000" b="1" dirty="0">
              <a:latin typeface="Arial Black" pitchFamily="34" charset="0"/>
            </a:endParaRPr>
          </a:p>
        </p:txBody>
      </p:sp>
      <p:pic>
        <p:nvPicPr>
          <p:cNvPr id="4098" name="Picture 2" descr="RADCAB Tax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371600"/>
            <a:ext cx="5715000" cy="104775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R=Relevancy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Definition—Connected. having some sensible or logical connection with something else such as a matter being discussed or investigated</a:t>
            </a:r>
          </a:p>
          <a:p>
            <a:pPr>
              <a:buNone/>
            </a:pPr>
            <a:endParaRPr lang="en-US" sz="24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Is the information relevant to the question at 	hand? Am I on the right track?  Do I have a focus 	question?</a:t>
            </a:r>
          </a:p>
          <a:p>
            <a:pPr>
              <a:buNone/>
            </a:pPr>
            <a:endParaRPr lang="en-US" sz="24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Using specific </a:t>
            </a:r>
            <a:r>
              <a:rPr lang="en-US" sz="2000" b="1" dirty="0" smtClean="0">
                <a:latin typeface="Arial Black" pitchFamily="34" charset="0"/>
              </a:rPr>
              <a:t>keywords and phrases</a:t>
            </a:r>
            <a:r>
              <a:rPr lang="en-US" sz="2000" dirty="0" smtClean="0">
                <a:latin typeface="Arial Black" pitchFamily="34" charset="0"/>
              </a:rPr>
              <a:t> that relate to our 	research questions helps us focus our search 	energies and keep us on task.</a:t>
            </a:r>
          </a:p>
          <a:p>
            <a:pPr>
              <a:buNone/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A=Appropriateness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133600"/>
            <a:ext cx="8153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Definition—Appropriate. Suitable for the occasion or 	circumstances.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   Is the information suitable to my age and core values?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   Is the information too hard for me to 	understand, or do 	I find it offensive?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r>
              <a:rPr lang="en-US" b="1" dirty="0" smtClean="0">
                <a:latin typeface="Arial Black" pitchFamily="34" charset="0"/>
              </a:rPr>
              <a:t>		    Stop, look and listen.   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		    Information sources that make 				    you feel confused or uneasy are 				    information sources to be exited 				    ASAP!</a:t>
            </a:r>
          </a:p>
          <a:p>
            <a:endParaRPr lang="en-US" dirty="0" smtClean="0">
              <a:latin typeface="Arial Black" pitchFamily="34" charset="0"/>
            </a:endParaRPr>
          </a:p>
          <a:p>
            <a:endParaRPr lang="en-US" dirty="0"/>
          </a:p>
        </p:txBody>
      </p:sp>
      <p:pic>
        <p:nvPicPr>
          <p:cNvPr id="1026" name="Picture 2" descr="C:\TEMP\Temporary Internet Files\Content.IE5\2CBDHCRE\MC900434805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495800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D=Detail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057400"/>
            <a:ext cx="838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Definition—attention to or treatment of a subject in 	individual or minute parts.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How much information do I need? Is the depth of 	coverage adequate?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Does the information provide the depth of coverage I 	need to complete my assignment?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There are specific </a:t>
            </a:r>
            <a:r>
              <a:rPr lang="en-US" sz="2000" b="1" dirty="0" smtClean="0">
                <a:latin typeface="Arial Black" pitchFamily="34" charset="0"/>
              </a:rPr>
              <a:t>details</a:t>
            </a:r>
            <a:r>
              <a:rPr lang="en-US" sz="2000" dirty="0" smtClean="0">
                <a:latin typeface="Arial Black" pitchFamily="34" charset="0"/>
              </a:rPr>
              <a:t> to look for in a website that can 	help the researcher determine the site's usefulness. 	Using these details will help you evaluate a website 	for its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quality of construction</a:t>
            </a:r>
            <a:r>
              <a:rPr lang="en-US" sz="2000" dirty="0" smtClean="0">
                <a:latin typeface="Arial Black" pitchFamily="34" charset="0"/>
              </a:rPr>
              <a:t>,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content</a:t>
            </a:r>
            <a:r>
              <a:rPr lang="en-US" sz="2000" dirty="0" smtClean="0">
                <a:latin typeface="Arial Black" pitchFamily="34" charset="0"/>
              </a:rPr>
              <a:t>, 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depth of 	coverage</a:t>
            </a:r>
            <a:r>
              <a:rPr lang="en-US" sz="2000" dirty="0" smtClean="0">
                <a:latin typeface="Arial Black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Arial 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D=Detail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2209800"/>
          <a:ext cx="6553201" cy="449539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124200"/>
                <a:gridCol w="342900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</a:t>
                      </a:r>
                      <a:r>
                        <a:rPr lang="en-US" baseline="0" dirty="0" smtClean="0"/>
                        <a:t> the Details?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are they useful?</a:t>
                      </a:r>
                      <a:endParaRPr lang="en-US" dirty="0"/>
                    </a:p>
                  </a:txBody>
                  <a:tcPr/>
                </a:tc>
              </a:tr>
              <a:tr h="416962">
                <a:tc>
                  <a:txBody>
                    <a:bodyPr/>
                    <a:lstStyle/>
                    <a:p>
                      <a:r>
                        <a:rPr lang="en-US" dirty="0" smtClean="0"/>
                        <a:t>Site map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Navigation and scope</a:t>
                      </a:r>
                      <a:endParaRPr lang="en-US" dirty="0"/>
                    </a:p>
                  </a:txBody>
                  <a:tcPr/>
                </a:tc>
              </a:tr>
              <a:tr h="719688">
                <a:tc>
                  <a:txBody>
                    <a:bodyPr/>
                    <a:lstStyle/>
                    <a:p>
                      <a:r>
                        <a:rPr lang="en-US" dirty="0" smtClean="0"/>
                        <a:t>Page organization: titles, headings, and subtitles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Navigation and evidence of quality construction</a:t>
                      </a:r>
                      <a:endParaRPr lang="en-US" dirty="0"/>
                    </a:p>
                  </a:txBody>
                  <a:tcPr/>
                </a:tc>
              </a:tr>
              <a:tr h="719688">
                <a:tc>
                  <a:txBody>
                    <a:bodyPr/>
                    <a:lstStyle/>
                    <a:p>
                      <a:r>
                        <a:rPr lang="en-US" dirty="0" smtClean="0"/>
                        <a:t>Works cited pages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 to information sources used</a:t>
                      </a:r>
                      <a:endParaRPr lang="en-US" dirty="0"/>
                    </a:p>
                  </a:txBody>
                  <a:tcPr/>
                </a:tc>
              </a:tr>
              <a:tr h="719688"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 links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information sources</a:t>
                      </a:r>
                      <a:endParaRPr lang="en-US" dirty="0"/>
                    </a:p>
                  </a:txBody>
                  <a:tcPr/>
                </a:tc>
              </a:tr>
              <a:tr h="416962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 search engine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Quick information retrieval</a:t>
                      </a:r>
                      <a:endParaRPr lang="en-US" dirty="0"/>
                    </a:p>
                  </a:txBody>
                  <a:tcPr/>
                </a:tc>
              </a:tr>
              <a:tr h="719688">
                <a:tc>
                  <a:txBody>
                    <a:bodyPr/>
                    <a:lstStyle/>
                    <a:p>
                      <a:r>
                        <a:rPr lang="en-US" dirty="0" smtClean="0"/>
                        <a:t>Interactive, graphic elements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Visual aids and interface interaction</a:t>
                      </a:r>
                      <a:endParaRPr lang="en-US" dirty="0"/>
                    </a:p>
                  </a:txBody>
                  <a:tcPr/>
                </a:tc>
              </a:tr>
              <a:tr h="416962">
                <a:tc>
                  <a:txBody>
                    <a:bodyPr/>
                    <a:lstStyle/>
                    <a:p>
                      <a:r>
                        <a:rPr lang="en-US" dirty="0" smtClean="0"/>
                        <a:t>Design appeal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Easy and pleasant to use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2600" y="13716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Quality of Construction, Content, and</a:t>
            </a:r>
          </a:p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Depth of Coverage.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C=Currency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2209800"/>
            <a:ext cx="83058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Definition—the period of time during which something </a:t>
            </a:r>
            <a:r>
              <a:rPr lang="en-US" sz="2000" smtClean="0">
                <a:latin typeface="Arial Black" pitchFamily="34" charset="0"/>
              </a:rPr>
              <a:t>is </a:t>
            </a:r>
            <a:r>
              <a:rPr lang="en-US" sz="2000" dirty="0" smtClean="0">
                <a:latin typeface="Arial Black" pitchFamily="34" charset="0"/>
              </a:rPr>
              <a:t>	current.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When was the information published or last updated?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What is the copyright date and has the information been 	recently updated?</a:t>
            </a:r>
          </a:p>
          <a:p>
            <a:pPr lvl="1"/>
            <a:endParaRPr lang="en-US" sz="20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		Knowing when the information source was 		</a:t>
            </a:r>
            <a:r>
              <a:rPr lang="en-US" sz="2000" b="1" dirty="0" smtClean="0">
                <a:latin typeface="Arial Black" pitchFamily="34" charset="0"/>
              </a:rPr>
              <a:t>last published or updated</a:t>
            </a:r>
            <a:r>
              <a:rPr lang="en-US" sz="2000" dirty="0" smtClean="0">
                <a:latin typeface="Arial Black" pitchFamily="34" charset="0"/>
              </a:rPr>
              <a:t> helps us determine 		the usefulness of the information presented.</a:t>
            </a:r>
          </a:p>
          <a:p>
            <a:endParaRPr lang="en-US" sz="2400" dirty="0" smtClean="0">
              <a:latin typeface="Arial Black" pitchFamily="34" charset="0"/>
            </a:endParaRPr>
          </a:p>
        </p:txBody>
      </p:sp>
      <p:pic>
        <p:nvPicPr>
          <p:cNvPr id="2051" name="Picture 3" descr="C:\TEMP\Temporary Internet Files\Content.IE5\FIK0EPNI\MM900356758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00"/>
            <a:ext cx="16764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A=Authority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9812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Definition--someone who is considered an expert in a 	particular subject.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What are the </a:t>
            </a:r>
            <a:r>
              <a:rPr lang="en-US" sz="2000" b="1" dirty="0" smtClean="0">
                <a:latin typeface="Arial Black" pitchFamily="34" charset="0"/>
              </a:rPr>
              <a:t>author's qualifications</a:t>
            </a:r>
            <a:r>
              <a:rPr lang="en-US" sz="2000" dirty="0" smtClean="0">
                <a:latin typeface="Arial Black" pitchFamily="34" charset="0"/>
              </a:rPr>
              <a:t>? Is the author 	associated with a particular school, university, 	organization, company, or governmental 	agency? Is his or her email address included on the 	website?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Arial Black" pitchFamily="34" charset="0"/>
              </a:rPr>
              <a:t>Authoritative</a:t>
            </a:r>
            <a:r>
              <a:rPr lang="en-US" sz="2000" dirty="0" smtClean="0">
                <a:latin typeface="Arial Black" pitchFamily="34" charset="0"/>
              </a:rPr>
              <a:t> information sources have everything to do 	with how </a:t>
            </a:r>
            <a:r>
              <a:rPr lang="en-US" sz="2000" b="1" dirty="0" smtClean="0">
                <a:latin typeface="Arial Black" pitchFamily="34" charset="0"/>
              </a:rPr>
              <a:t>accurate</a:t>
            </a:r>
            <a:r>
              <a:rPr lang="en-US" sz="2000" dirty="0" smtClean="0">
                <a:latin typeface="Arial Black" pitchFamily="34" charset="0"/>
              </a:rPr>
              <a:t> and </a:t>
            </a:r>
            <a:r>
              <a:rPr lang="en-US" sz="2000" b="1" dirty="0" smtClean="0">
                <a:latin typeface="Arial Black" pitchFamily="34" charset="0"/>
              </a:rPr>
              <a:t>credible</a:t>
            </a:r>
            <a:r>
              <a:rPr lang="en-US" sz="2000" dirty="0" smtClean="0">
                <a:latin typeface="Arial Black" pitchFamily="34" charset="0"/>
              </a:rPr>
              <a:t> the information 	presented is. You need to care </a:t>
            </a:r>
            <a:r>
              <a:rPr lang="en-US" sz="2000" b="1" dirty="0" smtClean="0">
                <a:latin typeface="Arial Black" pitchFamily="34" charset="0"/>
              </a:rPr>
              <a:t>who is behind the 	information</a:t>
            </a:r>
            <a:r>
              <a:rPr lang="en-US" sz="2000" dirty="0" smtClean="0">
                <a:latin typeface="Arial Black" pitchFamily="34" charset="0"/>
              </a:rPr>
              <a:t> you are using, not only as a matter of 	personal integrity, but also as a matter of personal 	safety.</a:t>
            </a:r>
          </a:p>
          <a:p>
            <a:endParaRPr lang="en-US" sz="2400" dirty="0" smtClean="0">
              <a:latin typeface="Arial Black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B=Bias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8458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Black" pitchFamily="34" charset="0"/>
              </a:rPr>
              <a:t>Definition—To influence someone’s opinions and 	decisions.</a:t>
            </a:r>
          </a:p>
          <a:p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Why was this information written? Was it written to inform 	me, persuade me, entertain me, 	or sell me 	something?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Arial Black" pitchFamily="34" charset="0"/>
              </a:rPr>
              <a:t>How do you know if the information you have found has a 	</a:t>
            </a:r>
            <a:r>
              <a:rPr lang="en-US" sz="2000" b="1" dirty="0" smtClean="0">
                <a:latin typeface="Arial Black" pitchFamily="34" charset="0"/>
              </a:rPr>
              <a:t>special agenda</a:t>
            </a:r>
            <a:r>
              <a:rPr lang="en-US" sz="2000" dirty="0" smtClean="0">
                <a:latin typeface="Arial Black" pitchFamily="34" charset="0"/>
              </a:rPr>
              <a:t> behind it? Does the information have 	a particular </a:t>
            </a:r>
            <a:r>
              <a:rPr lang="en-US" sz="2000" b="1" dirty="0" smtClean="0">
                <a:latin typeface="Arial Black" pitchFamily="34" charset="0"/>
              </a:rPr>
              <a:t>angle</a:t>
            </a:r>
            <a:r>
              <a:rPr lang="en-US" sz="2000" dirty="0" smtClean="0">
                <a:latin typeface="Arial Black" pitchFamily="34" charset="0"/>
              </a:rPr>
              <a:t>, </a:t>
            </a:r>
            <a:r>
              <a:rPr lang="en-US" sz="2000" b="1" dirty="0" smtClean="0">
                <a:latin typeface="Arial Black" pitchFamily="34" charset="0"/>
              </a:rPr>
              <a:t>slant</a:t>
            </a:r>
            <a:r>
              <a:rPr lang="en-US" sz="2000" dirty="0" smtClean="0">
                <a:latin typeface="Arial Black" pitchFamily="34" charset="0"/>
              </a:rPr>
              <a:t>, or </a:t>
            </a:r>
            <a:r>
              <a:rPr lang="en-US" sz="2000" b="1" dirty="0" smtClean="0">
                <a:latin typeface="Arial Black" pitchFamily="34" charset="0"/>
              </a:rPr>
              <a:t>spin</a:t>
            </a:r>
            <a:r>
              <a:rPr lang="en-US" sz="2000" dirty="0" smtClean="0">
                <a:latin typeface="Arial Black" pitchFamily="34" charset="0"/>
              </a:rPr>
              <a:t> to it?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101983026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C13D061-237C-4B72-9BB0-4CFCCC81AC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TP101983026_template</Template>
  <TotalTime>162</TotalTime>
  <Words>225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TP101983026_template</vt:lpstr>
      <vt:lpstr>RADCAB</vt:lpstr>
      <vt:lpstr>RADCAB</vt:lpstr>
      <vt:lpstr>R=Relevancy</vt:lpstr>
      <vt:lpstr>A=Appropriateness</vt:lpstr>
      <vt:lpstr>D=Detail</vt:lpstr>
      <vt:lpstr>D=Detail</vt:lpstr>
      <vt:lpstr>C=Currency</vt:lpstr>
      <vt:lpstr>A=Authority</vt:lpstr>
      <vt:lpstr>B=Bias</vt:lpstr>
      <vt:lpstr>B=Bias</vt:lpstr>
      <vt:lpstr>RADCAB</vt:lpstr>
    </vt:vector>
  </TitlesOfParts>
  <Company>Dallastown Area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RADCAB</dc:title>
  <dc:subject/>
  <dc:creator>DASD</dc:creator>
  <cp:keywords/>
  <dc:description/>
  <cp:lastModifiedBy>DASD</cp:lastModifiedBy>
  <cp:revision>35</cp:revision>
  <dcterms:created xsi:type="dcterms:W3CDTF">2011-01-02T15:19:31Z</dcterms:created>
  <dcterms:modified xsi:type="dcterms:W3CDTF">2011-02-24T16:36:43Z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TC019830279991</vt:lpwstr>
  </property>
</Properties>
</file>