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4493" r:id="rId6"/>
    <p:sldMasterId id="2147484498" r:id="rId7"/>
    <p:sldMasterId id="2147484503" r:id="rId8"/>
  </p:sldMasterIdLst>
  <p:notesMasterIdLst>
    <p:notesMasterId r:id="rId31"/>
  </p:notesMasterIdLst>
  <p:sldIdLst>
    <p:sldId id="328" r:id="rId9"/>
    <p:sldId id="354" r:id="rId10"/>
    <p:sldId id="397" r:id="rId11"/>
    <p:sldId id="428" r:id="rId12"/>
    <p:sldId id="441" r:id="rId13"/>
    <p:sldId id="430" r:id="rId14"/>
    <p:sldId id="434" r:id="rId15"/>
    <p:sldId id="410" r:id="rId16"/>
    <p:sldId id="411" r:id="rId17"/>
    <p:sldId id="423" r:id="rId18"/>
    <p:sldId id="442" r:id="rId19"/>
    <p:sldId id="421" r:id="rId20"/>
    <p:sldId id="424" r:id="rId21"/>
    <p:sldId id="443" r:id="rId22"/>
    <p:sldId id="435" r:id="rId23"/>
    <p:sldId id="425" r:id="rId24"/>
    <p:sldId id="426" r:id="rId25"/>
    <p:sldId id="436" r:id="rId26"/>
    <p:sldId id="437" r:id="rId27"/>
    <p:sldId id="438" r:id="rId28"/>
    <p:sldId id="439" r:id="rId29"/>
    <p:sldId id="440" r:id="rId30"/>
  </p:sldIdLst>
  <p:sldSz cx="9144000" cy="6858000" type="screen4x3"/>
  <p:notesSz cx="6858000" cy="9144000"/>
  <p:custShowLst>
    <p:custShow name="Participant Leaders" id="0">
      <p:sldLst>
        <p:sld r:id="rId26"/>
      </p:sldLst>
    </p:custShow>
    <p:custShow name="Team Scores" id="1">
      <p:sldLst>
        <p:sld r:id="rId27"/>
      </p:sldLst>
    </p:custShow>
    <p:custShow name="Team MVP" id="2">
      <p:sldLst>
        <p:sld r:id="rId28"/>
      </p:sldLst>
    </p:custShow>
    <p:custShow name="Fastest" id="3">
      <p:sldLst>
        <p:sld r:id="rId29"/>
      </p:sldLst>
    </p:custShow>
    <p:custShow name="Whiteboard" id="4">
      <p:sldLst>
        <p:sld r:id="rId30"/>
      </p:sldLst>
    </p:custShow>
  </p:custShowLst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4" autoAdjust="0"/>
    <p:restoredTop sz="92686" autoAdjust="0"/>
  </p:normalViewPr>
  <p:slideViewPr>
    <p:cSldViewPr>
      <p:cViewPr varScale="1">
        <p:scale>
          <a:sx n="106" d="100"/>
          <a:sy n="106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8A3E0A-01E9-43A4-B9D0-49AE334D732B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EB3E8C-73F3-4BE5-894A-1806FA6A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7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5A20A-8302-4E19-ADB0-EBF72EA2DC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22554-8C8F-442F-AF70-F9520AE0D5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1D05A-2B9E-469E-B510-A970EF7D96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7BF61-EECB-433F-B6BB-C3D571F41E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EB5AB-CAA5-4F59-BFDB-9F75C7CB9C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40F09-DD40-479E-BC44-45A3DE7E54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D97B7-F071-4104-91F9-8D52C34157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B451B-EEDB-4C24-BEB5-6314780E5A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0CFC4-2AE5-4029-9BC0-B0E4C54C73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0A88B6-CFAC-4005-A86B-543CBD7836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C3D084-6882-420E-B8D9-30A753084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2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47BEAC-10D7-42FA-827A-449F90BA7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3F8FFD-EF02-4EAB-83B1-3E6795E82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F3A795-F42F-41F7-9EB0-ADF94C1AA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6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96A8FD-0CBC-43EA-BE95-38F0631A2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D91651-CF3D-4692-8A35-FF2E45AC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47E35F-8A55-464C-B161-BF01D9C42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3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9196B-B47C-4C88-9F73-8EA4CC5DC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4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7530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115B-4932-4D51-A4B8-78D7B5E1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3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32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3617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58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5588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004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8103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65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64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EF64F6-D17F-4D19-9202-4190C833A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93A1F0-7FCC-44B7-8CCB-F9F140D5B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1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FDCD1A-25EC-4BA5-9C92-2A2468C2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9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1C083E-03F5-43DD-AE64-B8E666EA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35CA6B-9A9C-4D7C-AEF2-10AC5BBE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8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F90749-D29C-4420-9089-4B1EB32F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D1C619-8F1C-49F1-9558-F40C548C6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9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  <p:sldLayoutId id="2147484489" r:id="rId13"/>
    <p:sldLayoutId id="2147484490" r:id="rId14"/>
    <p:sldLayoutId id="2147484491" r:id="rId15"/>
    <p:sldLayoutId id="2147484492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5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11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67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1.wmf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6.wmf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5052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Cadet Records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LE1-C5S1T8-Instructor Guide - Cadet Records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Purpose of Cadet Records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01613" y="1774825"/>
            <a:ext cx="8713787" cy="489902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80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80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80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/>
              <a:t>Cadet records ensure </a:t>
            </a:r>
            <a:r>
              <a:rPr lang="en-US" altLang="en-US">
                <a:solidFill>
                  <a:srgbClr val="FFFF00"/>
                </a:solidFill>
              </a:rPr>
              <a:t>availability</a:t>
            </a:r>
            <a:r>
              <a:rPr lang="en-US" altLang="en-US"/>
              <a:t> of required information and proper </a:t>
            </a:r>
            <a:r>
              <a:rPr lang="en-US" altLang="en-US">
                <a:solidFill>
                  <a:srgbClr val="FFFF00"/>
                </a:solidFill>
              </a:rPr>
              <a:t>accountability</a:t>
            </a:r>
            <a:r>
              <a:rPr lang="en-US" altLang="en-US"/>
              <a:t> of the strength and logistics of the unit. 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80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/>
              <a:t>Cadet records provide input for periodic unit reports and inspections from the Marine Corps chain of command as well as the school. 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676D65B0-DD3D-431B-82EB-5E045505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The collection of information on a cadet within an MCJROTC unit is known as what?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98292C5E-BC0A-4432-AFFC-AB0BF322937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Portfolio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School documents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Cadet record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Personal records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996DE6-5153-4E6D-94AE-7606019A2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(LE1-C3S1T8:LQ3)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6A6C416C-A757-4690-A20A-30C8609820F0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866F24DD-3C58-46E0-AFB6-DD352CAB3F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87521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D24BF6B2-A5C3-44CE-88DE-75DCFF85DE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8973" y="4925841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9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Information in Cadet Records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74825"/>
            <a:ext cx="8763000" cy="4778375"/>
          </a:xfrm>
        </p:spPr>
        <p:txBody>
          <a:bodyPr/>
          <a:lstStyle/>
          <a:p>
            <a:pPr marL="463550" indent="0"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n-US" altLang="en-US" sz="3600"/>
              <a:t>Records should include information available including:</a:t>
            </a:r>
          </a:p>
          <a:p>
            <a:pPr marL="1250950" lvl="2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grade level </a:t>
            </a:r>
          </a:p>
          <a:p>
            <a:pPr marL="1250950" lvl="2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Leadership Education level</a:t>
            </a:r>
          </a:p>
          <a:p>
            <a:pPr marL="1250950" lvl="2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promotions </a:t>
            </a:r>
          </a:p>
          <a:p>
            <a:pPr marL="1250950" lvl="2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awards </a:t>
            </a:r>
          </a:p>
          <a:p>
            <a:pPr marL="1250950" lvl="2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clothing issued</a:t>
            </a:r>
          </a:p>
          <a:p>
            <a:pPr marL="1250950" lvl="2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dates of these actions.</a:t>
            </a:r>
          </a:p>
        </p:txBody>
      </p:sp>
      <p:pic>
        <p:nvPicPr>
          <p:cNvPr id="27652" name="Picture 5" descr="C:\Users\Steve Huff2\AppData\Local\Microsoft\Windows\Temporary Internet Files\Content.IE5\UUAHG93W\MP9003057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2544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Maintaining Cadet Records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80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Cadet records are kept on file for </a:t>
            </a:r>
            <a:r>
              <a:rPr lang="en-US" altLang="en-US" sz="2800">
                <a:solidFill>
                  <a:srgbClr val="FFFF00"/>
                </a:solidFill>
              </a:rPr>
              <a:t>each year </a:t>
            </a:r>
            <a:r>
              <a:rPr lang="en-US" altLang="en-US" sz="2800"/>
              <a:t>that a cadet is enrolled in the MCJROTC program. 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180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The unit must retain cadet records, normally for </a:t>
            </a:r>
            <a:r>
              <a:rPr lang="en-US" altLang="en-US" sz="2800">
                <a:solidFill>
                  <a:srgbClr val="FFFF00"/>
                </a:solidFill>
              </a:rPr>
              <a:t>three years</a:t>
            </a:r>
            <a:r>
              <a:rPr lang="en-US" altLang="en-US" sz="2800"/>
              <a:t>, after a cadet leaves. 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180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/>
              <a:t>Cadet records also provide an SMI with information to base decisions about the cadet’s future on. 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3B2FAD86-DFA9-41A8-84AA-3BD445E4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Cadet records should include which of the following pieces of information?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C52048EF-24D6-4E50-AF3D-031B73FF727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Grade level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Favorite color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Favorite food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Plans for college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7B78F7-E94D-4C41-8FB7-BF71F9C74B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(LE1-C3S1T8:LQ4)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D2B8C217-AEAD-4151-844D-096408EA76A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54EF9C4A-C7B5-4EF5-BD5D-69F914A7A1D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7" y="3398838"/>
            <a:ext cx="644549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5B0A8E18-47D5-4B69-8EC1-DB3BB00F1ED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0205" y="3581400"/>
            <a:ext cx="404091" cy="40409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1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things you learned in this lesson that you did not already know.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2896D-CB12-4AFC-8EB8-9A9440FDF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6" name="ShockwaveFlash1" r:id="rId3" imgW="1138320" imgH="1365120"/>
        </mc:Choice>
        <mc:Fallback>
          <p:control name="ShockwaveFlash1" r:id="rId3" imgW="1138320" imgH="1365120">
            <p:pic>
              <p:nvPicPr>
                <p:cNvPr id="12" name="ShockwaveFlash1">
                  <a:extLst>
                    <a:ext uri="{FF2B5EF4-FFF2-40B4-BE49-F238E27FC236}">
                      <a16:creationId xmlns:a16="http://schemas.microsoft.com/office/drawing/2014/main" id="{BC2CF793-5C03-4664-9231-B66BA1E1BF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88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8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82339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8534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46805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2026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077200" cy="25908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0" eaLnBrk="1" hangingPunct="1">
              <a:buSzPct val="75000"/>
              <a:buFont typeface="Wingdings 2" pitchFamily="18" charset="2"/>
              <a:buNone/>
            </a:pPr>
            <a:r>
              <a:rPr lang="en-US" altLang="en-US"/>
              <a:t>This lesson introduces you to cadet records – the importance of cadet records, what cadet records are, their purposes within MCJROTC, information normally found in cadet records, and how they are maintained.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3903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3901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14021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6898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231489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 anchor="ctr"/>
          <a:lstStyle/>
          <a:p>
            <a:pPr marL="914400" indent="-569913" eaLnBrk="1" fontAlgn="auto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4000" kern="0" dirty="0">
                <a:ea typeface="Verdana" pitchFamily="34" charset="0"/>
                <a:cs typeface="Verdana" pitchFamily="34" charset="0"/>
              </a:rPr>
              <a:t>Explain the purpose of </a:t>
            </a:r>
            <a:r>
              <a:rPr lang="en-US" sz="40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cadet records</a:t>
            </a:r>
            <a:r>
              <a:rPr lang="en-US" sz="4000" kern="0" dirty="0">
                <a:ea typeface="Verdana" pitchFamily="34" charset="0"/>
                <a:cs typeface="Verdana" pitchFamily="34" charset="0"/>
              </a:rPr>
              <a:t>. </a:t>
            </a:r>
          </a:p>
          <a:p>
            <a:pPr marL="914400" indent="-569913" eaLnBrk="1" fontAlgn="auto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4000" kern="0" dirty="0">
                <a:ea typeface="Verdana" pitchFamily="34" charset="0"/>
                <a:cs typeface="Verdana" pitchFamily="34" charset="0"/>
              </a:rPr>
              <a:t>Identify </a:t>
            </a:r>
            <a:r>
              <a:rPr lang="en-US" sz="40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information</a:t>
            </a:r>
            <a:r>
              <a:rPr lang="en-US" sz="4000" kern="0" dirty="0">
                <a:ea typeface="Verdana" pitchFamily="34" charset="0"/>
                <a:cs typeface="Verdana" pitchFamily="34" charset="0"/>
              </a:rPr>
              <a:t> found in cadet records. </a:t>
            </a:r>
          </a:p>
          <a:p>
            <a:pPr marL="914400" indent="-569913" eaLnBrk="1" fontAlgn="auto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4000" kern="0" dirty="0">
                <a:ea typeface="Verdana" pitchFamily="34" charset="0"/>
                <a:cs typeface="Verdana" pitchFamily="34" charset="0"/>
              </a:rPr>
              <a:t>Explain </a:t>
            </a:r>
            <a:r>
              <a:rPr lang="en-US" sz="40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how records are maintained</a:t>
            </a:r>
            <a:r>
              <a:rPr lang="en-US" sz="4000" kern="0" dirty="0"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3792BE2-9D0B-4128-B325-F1D400CEF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7969AEFA-C64D-40B3-A64A-E83A8457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Have you ever thought about pulling together information about yourself for a future employer?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CFD261A-7A42-41D6-A02F-1F5BC39CE27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Yes - I have already put this information together.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Yes - I have thought about it, but have not done this yet.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No - I have never even thought about why I would need to do this.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B47167-D021-4E34-BBAE-B951BD0A4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(LE1-C3S1T8:LQ1)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10FBCD8-EE1B-4B6D-B69F-CA53BF7342E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3635F072-9C9A-4BE6-8143-B14D449574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5820"/>
            <a:ext cx="646812" cy="289389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9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sz="4400" b="0" dirty="0"/>
              <a:t>There is no way to get records from another school you have attended.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(LE1-C3S1T8:LQ2)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9530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Think about your school records. 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List 2-3 things you think might find there.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A8B54D-A76A-4384-A086-A6CC20F7F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2" name="ShockwaveFlash1" r:id="rId3" imgW="1138320" imgH="1365120"/>
        </mc:Choice>
        <mc:Fallback>
          <p:control name="ShockwaveFlash1" r:id="rId3" imgW="1138320" imgH="1365120">
            <p:pic>
              <p:nvPicPr>
                <p:cNvPr id="10" name="ShockwaveFlash1">
                  <a:extLst>
                    <a:ext uri="{FF2B5EF4-FFF2-40B4-BE49-F238E27FC236}">
                      <a16:creationId xmlns:a16="http://schemas.microsoft.com/office/drawing/2014/main" id="{569941B1-8B90-4014-BA67-9036CC524E6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276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763000" cy="4854575"/>
          </a:xfrm>
        </p:spPr>
        <p:txBody>
          <a:bodyPr/>
          <a:lstStyle/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80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/>
              <a:t>Did you know that if you are a member of any organization, whether it is work, school, or service, there is some kind of record maintained on you within that organization? </a:t>
            </a:r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80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/>
              <a:t>Therefore, if there is a need for information to be kept on you, a record will be established  and maintained. </a:t>
            </a:r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80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/>
              <a:t>MCJROTC is no different. </a:t>
            </a:r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280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Are Cadet Records?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610600" cy="48545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90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80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/>
              <a:t>Webster’s dictionary defines a record as,        “a collection of related items of information treated as a unit.”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90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/>
              <a:t>Therefore, a cadet record is a collection of information on a cadet within an MCJROTC unit. 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31c9ccc9-8074-4e1a-814b-8ef7b1206204"/>
  <p:tag name="WASPOLLED" val="203D088BFE4F45608222DC2B27B35DE8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1E3D3E3E9D849AC9E5B5816F8A40A0B&lt;/guid&gt;&#10;        &lt;description /&gt;&#10;        &lt;date&gt;2/20/2018 3:02:5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81BA7CDF61141EF9188B76D23A16E4D&lt;/guid&gt;&#10;            &lt;repollguid&gt;0523444D51FC420AB822B9D337FA8A48&lt;/repollguid&gt;&#10;            &lt;sourceid&gt;49448420E8514B93A1A4C6829E291912&lt;/sourceid&gt;&#10;            &lt;questiontext&gt;The collection of information on a cadet within an MCJROTC unit is known as what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3E6E6074B0D4F76950DD2BE72094425&lt;/guid&gt;&#10;                    &lt;answertext&gt;Portfolio&lt;/answertext&gt;&#10;                    &lt;valuetype&gt;-1&lt;/valuetype&gt;&#10;                &lt;/answer&gt;&#10;                &lt;answer&gt;&#10;                    &lt;guid&gt;B6CEB456F95C4CDBB446F1E363F29246&lt;/guid&gt;&#10;                    &lt;answertext&gt;School documents&lt;/answertext&gt;&#10;                    &lt;valuetype&gt;-1&lt;/valuetype&gt;&#10;                &lt;/answer&gt;&#10;                &lt;answer&gt;&#10;                    &lt;guid&gt;870C912A92C841009290B0E15019F231&lt;/guid&gt;&#10;                    &lt;answertext&gt;Cadet record&lt;/answertext&gt;&#10;                    &lt;valuetype&gt;1&lt;/valuetype&gt;&#10;                &lt;/answer&gt;&#10;                &lt;answer&gt;&#10;                    &lt;guid&gt;1F58A083FA6E45B391119E524DC15236&lt;/guid&gt;&#10;                    &lt;answertext&gt;Personal record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691880A57374DF190F7030A889BAAA1&lt;/guid&gt;&#10;        &lt;description /&gt;&#10;        &lt;date&gt;2/20/2018 3:02:5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23E1DC0DF94449BBD6A257E6BC49BEA&lt;/guid&gt;&#10;            &lt;repollguid&gt;84BBE61AAD68477296316704E0080E3E&lt;/repollguid&gt;&#10;            &lt;sourceid&gt;E7C572C36AAB40E597977035E1D5CD2A&lt;/sourceid&gt;&#10;            &lt;questiontext&gt;Cadet records should include which of the following pieces of information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B44EA6AC71B48BD83732FC30CACCDAD&lt;/guid&gt;&#10;                    &lt;answertext&gt;Grade level&lt;/answertext&gt;&#10;                    &lt;valuetype&gt;1&lt;/valuetype&gt;&#10;                &lt;/answer&gt;&#10;                &lt;answer&gt;&#10;                    &lt;guid&gt;190E85EB1748499185266338D20D6452&lt;/guid&gt;&#10;                    &lt;answertext&gt;Favorite color&lt;/answertext&gt;&#10;                    &lt;valuetype&gt;-1&lt;/valuetype&gt;&#10;                &lt;/answer&gt;&#10;                &lt;answer&gt;&#10;                    &lt;guid&gt;060DE71986974AFC92FBBCB26A72F7EF&lt;/guid&gt;&#10;                    &lt;answertext&gt;Favorite food&lt;/answertext&gt;&#10;                    &lt;valuetype&gt;-1&lt;/valuetype&gt;&#10;                &lt;/answer&gt;&#10;                &lt;answer&gt;&#10;                    &lt;guid&gt;1A841D7DEED74F24B5300AD9468136B5&lt;/guid&gt;&#10;                    &lt;answertext&gt;Plans for colleg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4A5E6558B500487F90418A24BE60EDA1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2D40E1D679A4CCBB5AEE7B276CC4740&lt;/guid&gt;&#10;        &lt;description /&gt;&#10;        &lt;date&gt;2/20/2018 3:02:5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7CB1F1176D642DB951286E5E2F0B7C3&lt;/guid&gt;&#10;            &lt;repollguid&gt;EBC5FF1BA5A84249BF07D6E6BF51FEF2&lt;/repollguid&gt;&#10;            &lt;sourceid&gt;27DCBF14510E4460BB316BCE4A9EBE38&lt;/sourceid&gt;&#10;            &lt;questiontext&gt;Have you ever thought about pulling together information about yourself for a future employer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E557063C39774511B4E0CFC6BD64C618&lt;/guid&gt;&#10;                    &lt;answertext&gt;Yes - I have already put this information together.&lt;/answertext&gt;&#10;                    &lt;valuetype&gt;0&lt;/valuetype&gt;&#10;                &lt;/answer&gt;&#10;                &lt;answer&gt;&#10;                    &lt;guid&gt;F31540DFCAF2473295D6834EA83F21E6&lt;/guid&gt;&#10;                    &lt;answertext&gt;Yes - I have thought about it, but have not done this yet.&lt;/answertext&gt;&#10;                    &lt;valuetype&gt;0&lt;/valuetype&gt;&#10;                &lt;/answer&gt;&#10;                &lt;answer&gt;&#10;                    &lt;guid&gt;34F6D22F78B64D829A63DA3F0DE04C0C&lt;/guid&gt;&#10;                    &lt;answertext&gt;No - I have never even thought about why I would need to do this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There is no way to get records from another school you have attended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-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EE9D463-B5B4-4396-BEF2-A1F37422BA96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customXml/itemProps2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10749</TotalTime>
  <Words>558</Words>
  <Application>Microsoft Office PowerPoint</Application>
  <PresentationFormat>On-screen Show (4:3)</PresentationFormat>
  <Paragraphs>121</Paragraphs>
  <Slides>22</Slides>
  <Notes>10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5</vt:i4>
      </vt:variant>
    </vt:vector>
  </HeadingPairs>
  <TitlesOfParts>
    <vt:vector size="39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UPDATE-FINALZ</vt:lpstr>
      <vt:lpstr>4_MCJROTC Template</vt:lpstr>
      <vt:lpstr>Cadet Records</vt:lpstr>
      <vt:lpstr>PowerPoint Presentation</vt:lpstr>
      <vt:lpstr>Lesson Objectives</vt:lpstr>
      <vt:lpstr>Team Assignment</vt:lpstr>
      <vt:lpstr>Have you ever thought about pulling together information about yourself for a future employer?</vt:lpstr>
      <vt:lpstr>True or False: There is no way to get records from another school you have attended.</vt:lpstr>
      <vt:lpstr>Opening Question</vt:lpstr>
      <vt:lpstr>Introduction</vt:lpstr>
      <vt:lpstr>What Are Cadet Records?</vt:lpstr>
      <vt:lpstr>The Purpose of Cadet Records</vt:lpstr>
      <vt:lpstr>The collection of information on a cadet within an MCJROTC unit is known as what?</vt:lpstr>
      <vt:lpstr>Information in Cadet Records</vt:lpstr>
      <vt:lpstr>Maintaining Cadet Records </vt:lpstr>
      <vt:lpstr>Cadet records should include which of the following pieces of information?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767</cp:revision>
  <dcterms:created xsi:type="dcterms:W3CDTF">2009-11-04T16:56:31Z</dcterms:created>
  <dcterms:modified xsi:type="dcterms:W3CDTF">2018-02-20T22:07:41Z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