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3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A6BCD-F16B-49BC-BF35-3C7667518F4D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1102-6D9C-4D0F-9CD1-DAE7EB64A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1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1102-6D9C-4D0F-9CD1-DAE7EB64A2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D5D5-7FB6-42AC-A047-14C06A9DFD3F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41E3B-C82B-435D-8F84-DEDDE4CF2182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6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D80BB-17CB-4A0A-A465-8BB4FFFAB93A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Comic Sans MS" panose="030F0702030302020204" pitchFamily="66" charset="0"/>
              </a:defRPr>
            </a:lvl1pPr>
            <a:lvl2pPr>
              <a:defRPr sz="3200">
                <a:latin typeface="Comic Sans MS" panose="030F0702030302020204" pitchFamily="66" charset="0"/>
              </a:defRPr>
            </a:lvl2pPr>
            <a:lvl3pPr>
              <a:defRPr sz="2800">
                <a:latin typeface="Comic Sans MS" panose="030F0702030302020204" pitchFamily="66" charset="0"/>
              </a:defRPr>
            </a:lvl3pPr>
            <a:lvl4pPr>
              <a:defRPr sz="2400">
                <a:latin typeface="Comic Sans MS" panose="030F0702030302020204" pitchFamily="66" charset="0"/>
              </a:defRPr>
            </a:lvl4pPr>
            <a:lvl5pPr>
              <a:defRPr sz="24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1811-0D37-4AEA-81EE-9EF46DCB5483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5B7D-5C29-44AB-B13A-29DAE3ADF26E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CA0A-50C9-4B79-AB7D-153104167D82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367E-CEC4-4C33-8DC8-987B72EE8063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1ADC-BA26-44A5-8461-06F942CB818C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A42B-C121-41DE-B834-2F565499E107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DC99-71A0-437F-8EDF-10FE0EE63B27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C6E8-5B41-49AD-83A2-2E1F4996EB8B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58AD-EDC0-43A9-8558-9255F5309388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DEB0B-3127-46A4-8F64-B0053B150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2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b-139.sfglobe.com/2015/02/23/he-was-abandoned-but-now-he-is-changing-the-world/?src=fbfan_35659" TargetMode="External"/><Relationship Id="rId2" Type="http://schemas.openxmlformats.org/officeDocument/2006/relationships/hyperlink" Target="http://daawn.com/the-hero-with-the-rare-genetic-condition-2014120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22" y="52965"/>
            <a:ext cx="7772400" cy="2387600"/>
          </a:xfrm>
        </p:spPr>
        <p:txBody>
          <a:bodyPr/>
          <a:lstStyle/>
          <a:p>
            <a:r>
              <a:rPr lang="en-US" dirty="0" smtClean="0"/>
              <a:t>Karyotypes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23" y="3034123"/>
            <a:ext cx="3913597" cy="35912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922" y="2864101"/>
            <a:ext cx="6858000" cy="1655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III.  How Is A Karyotype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 smtClean="0"/>
              <a:t>Then various stains are used to highlight </a:t>
            </a:r>
            <a:r>
              <a:rPr lang="en-US" b="1" u="sng" dirty="0" smtClean="0"/>
              <a:t>banding</a:t>
            </a:r>
            <a:r>
              <a:rPr lang="en-US" dirty="0" smtClean="0"/>
              <a:t> patterns.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 dirty="0" smtClean="0"/>
              <a:t>Experienced geneticists observe the karyotype for chromosomal abnormalities</a:t>
            </a:r>
          </a:p>
          <a:p>
            <a:pPr lvl="1"/>
            <a:r>
              <a:rPr lang="en-US" b="1" u="sng" dirty="0" smtClean="0"/>
              <a:t>Missing</a:t>
            </a:r>
            <a:r>
              <a:rPr lang="en-US" dirty="0" smtClean="0"/>
              <a:t> </a:t>
            </a:r>
            <a:r>
              <a:rPr lang="en-US" b="1" u="sng" dirty="0" smtClean="0"/>
              <a:t>pieces</a:t>
            </a:r>
            <a:r>
              <a:rPr lang="en-US" dirty="0" smtClean="0"/>
              <a:t> of chromosomes</a:t>
            </a:r>
          </a:p>
          <a:p>
            <a:pPr lvl="1"/>
            <a:r>
              <a:rPr lang="en-US" b="1" u="sng" dirty="0" smtClean="0"/>
              <a:t>Missing</a:t>
            </a:r>
            <a:r>
              <a:rPr lang="en-US" dirty="0" smtClean="0"/>
              <a:t> chromosomes</a:t>
            </a:r>
          </a:p>
          <a:p>
            <a:pPr lvl="1"/>
            <a:r>
              <a:rPr lang="en-US" b="1" u="sng" dirty="0" smtClean="0"/>
              <a:t>Extra</a:t>
            </a:r>
            <a:r>
              <a:rPr lang="en-US" dirty="0" smtClean="0"/>
              <a:t> chromosomes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sex</a:t>
            </a:r>
            <a:r>
              <a:rPr lang="en-US" dirty="0" smtClean="0"/>
              <a:t> of the person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48866"/>
            <a:ext cx="8449056" cy="63679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III.  How Is A Karyotype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 smtClean="0"/>
              <a:t>The treated chromosomes can then be photographed, enlarged, if desired, and </a:t>
            </a:r>
            <a:r>
              <a:rPr lang="en-US" b="1" u="sng" dirty="0" smtClean="0"/>
              <a:t>cut</a:t>
            </a:r>
            <a:r>
              <a:rPr lang="en-US" dirty="0" smtClean="0"/>
              <a:t> </a:t>
            </a:r>
            <a:r>
              <a:rPr lang="en-US" b="1" u="sng" dirty="0" smtClean="0"/>
              <a:t>out</a:t>
            </a:r>
            <a:r>
              <a:rPr lang="en-US" dirty="0" smtClean="0"/>
              <a:t> to do the karyotype.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53130">
            <a:off x="5802362" y="3460220"/>
            <a:ext cx="1578228" cy="3110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74" y="4001294"/>
            <a:ext cx="3464228" cy="2841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IV. What are Genetists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430518" cy="4611751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Differences in </a:t>
            </a:r>
            <a:r>
              <a:rPr lang="en-US" b="1" u="sng" dirty="0"/>
              <a:t>s</a:t>
            </a:r>
            <a:r>
              <a:rPr lang="en-US" b="1" u="sng" dirty="0" smtClean="0"/>
              <a:t>izes</a:t>
            </a:r>
            <a:r>
              <a:rPr lang="en-US" dirty="0" smtClean="0"/>
              <a:t> of chromosomes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Differences in the position of the </a:t>
            </a:r>
            <a:r>
              <a:rPr lang="en-US" b="1" u="sng" dirty="0" smtClean="0"/>
              <a:t>centromeres</a:t>
            </a:r>
          </a:p>
          <a:p>
            <a:pPr lvl="1"/>
            <a:r>
              <a:rPr lang="en-US" dirty="0" smtClean="0"/>
              <a:t>This is brought about by </a:t>
            </a:r>
            <a:r>
              <a:rPr lang="en-US" b="1" u="sng" dirty="0" smtClean="0"/>
              <a:t>translocations</a:t>
            </a:r>
            <a:r>
              <a:rPr lang="en-US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Differences in basic number of </a:t>
            </a:r>
            <a:r>
              <a:rPr lang="en-US" b="1" u="sng" dirty="0" smtClean="0"/>
              <a:t>chromosomes </a:t>
            </a:r>
            <a:r>
              <a:rPr lang="en-US" dirty="0" smtClean="0"/>
              <a:t>= </a:t>
            </a:r>
            <a:r>
              <a:rPr lang="en-US" b="1" u="sng" dirty="0" smtClean="0"/>
              <a:t>(aneuploidy)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447" y="2381218"/>
            <a:ext cx="2640098" cy="26296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02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9869332">
            <a:off x="553718" y="1436887"/>
            <a:ext cx="9017851" cy="2852737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Comic Sans MS" panose="030F0702030302020204" pitchFamily="66" charset="0"/>
              </a:rPr>
              <a:t>V.  Common Abnormalities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 (Trisomy 21)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3504438" cy="4351338"/>
          </a:xfrm>
        </p:spPr>
        <p:txBody>
          <a:bodyPr/>
          <a:lstStyle/>
          <a:p>
            <a:r>
              <a:rPr lang="en-US" dirty="0" smtClean="0"/>
              <a:t>Cause = nondisjunction of the </a:t>
            </a:r>
            <a:r>
              <a:rPr lang="en-US" b="1" u="sng" dirty="0" smtClean="0"/>
              <a:t>21</a:t>
            </a:r>
            <a:r>
              <a:rPr lang="en-US" b="1" u="sng" baseline="30000" dirty="0" smtClean="0"/>
              <a:t>st</a:t>
            </a:r>
            <a:r>
              <a:rPr lang="en-US" dirty="0" smtClean="0"/>
              <a:t> </a:t>
            </a:r>
            <a:r>
              <a:rPr lang="en-US" b="1" u="sng" dirty="0" smtClean="0"/>
              <a:t>pair</a:t>
            </a:r>
            <a:r>
              <a:rPr lang="en-US" dirty="0" smtClean="0"/>
              <a:t> of chromosomes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0689"/>
            <a:ext cx="4391978" cy="46849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Happens </a:t>
            </a:r>
            <a:r>
              <a:rPr lang="en-US" b="1" u="sng" dirty="0" smtClean="0"/>
              <a:t>equally</a:t>
            </a:r>
            <a:r>
              <a:rPr lang="en-US" dirty="0" smtClean="0"/>
              <a:t> in males and females since it does not involve the sex chromosomes</a:t>
            </a:r>
          </a:p>
          <a:p>
            <a:pPr lvl="1"/>
            <a:r>
              <a:rPr lang="en-US" dirty="0" smtClean="0"/>
              <a:t>Individuals have </a:t>
            </a:r>
            <a:r>
              <a:rPr lang="en-US" b="1" u="sng" dirty="0" smtClean="0"/>
              <a:t>mental</a:t>
            </a:r>
            <a:r>
              <a:rPr lang="en-US" dirty="0" smtClean="0"/>
              <a:t> disabilities but the severity varies with the individual.</a:t>
            </a:r>
          </a:p>
          <a:p>
            <a:pPr lvl="1"/>
            <a:r>
              <a:rPr lang="en-US" dirty="0" smtClean="0"/>
              <a:t>The probability of giving birth to a child with Down syndrome </a:t>
            </a:r>
            <a:r>
              <a:rPr lang="en-US" b="1" u="sng" dirty="0" smtClean="0"/>
              <a:t>increases</a:t>
            </a:r>
            <a:r>
              <a:rPr lang="en-US" dirty="0" smtClean="0"/>
              <a:t> with the age of the mother, increasing significantly after age </a:t>
            </a:r>
            <a:r>
              <a:rPr lang="en-US" b="1" u="sng" dirty="0" smtClean="0"/>
              <a:t>35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Turner’s </a:t>
            </a:r>
            <a:r>
              <a:rPr lang="en-US" dirty="0" smtClean="0"/>
              <a:t>Syndrome (</a:t>
            </a:r>
            <a:r>
              <a:rPr lang="en-US" b="1" u="sng" dirty="0" smtClean="0"/>
              <a:t>monosomy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" y="1389888"/>
            <a:ext cx="4034790" cy="5468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Cause = nondisjunction of the </a:t>
            </a:r>
            <a:r>
              <a:rPr lang="en-US" b="1" u="sng" dirty="0" smtClean="0"/>
              <a:t>sex</a:t>
            </a:r>
            <a:r>
              <a:rPr lang="en-US" dirty="0" smtClean="0"/>
              <a:t> </a:t>
            </a:r>
            <a:r>
              <a:rPr lang="en-US" b="1" u="sng" dirty="0" smtClean="0"/>
              <a:t>chromosomes</a:t>
            </a:r>
            <a:r>
              <a:rPr lang="en-US" dirty="0" smtClean="0"/>
              <a:t> during meiosis so individuals are missing one copy of  the </a:t>
            </a:r>
            <a:r>
              <a:rPr lang="en-US" b="1" u="sng" dirty="0" smtClean="0"/>
              <a:t>X</a:t>
            </a:r>
            <a:r>
              <a:rPr lang="en-US" dirty="0" smtClean="0"/>
              <a:t> chromosome.</a:t>
            </a:r>
          </a:p>
          <a:p>
            <a:r>
              <a:rPr lang="en-US" dirty="0" smtClean="0"/>
              <a:t>They  have </a:t>
            </a:r>
            <a:r>
              <a:rPr lang="en-US" b="1" u="sng" dirty="0" smtClean="0"/>
              <a:t>22</a:t>
            </a:r>
            <a:r>
              <a:rPr lang="en-US" dirty="0" smtClean="0"/>
              <a:t> pairs of autosomal chromosomes and </a:t>
            </a:r>
            <a:r>
              <a:rPr lang="en-US" i="1" dirty="0" smtClean="0"/>
              <a:t>only</a:t>
            </a:r>
            <a:r>
              <a:rPr lang="en-US" dirty="0" smtClean="0"/>
              <a:t> one X chromosomes.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0" y="1690689"/>
            <a:ext cx="4513452" cy="48191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Turner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Affects  only </a:t>
            </a:r>
            <a:r>
              <a:rPr lang="en-US" b="1" u="sng" dirty="0" smtClean="0"/>
              <a:t>females</a:t>
            </a:r>
          </a:p>
          <a:p>
            <a:pPr lvl="1"/>
            <a:r>
              <a:rPr lang="en-US" dirty="0" smtClean="0"/>
              <a:t>Women are usually </a:t>
            </a:r>
            <a:r>
              <a:rPr lang="en-US" b="1" u="sng" dirty="0" smtClean="0"/>
              <a:t>short</a:t>
            </a:r>
            <a:r>
              <a:rPr lang="en-US" dirty="0" smtClean="0"/>
              <a:t>, sexually underdeveloped, and sterile.</a:t>
            </a:r>
          </a:p>
          <a:p>
            <a:pPr lvl="1"/>
            <a:r>
              <a:rPr lang="en-US" dirty="0" smtClean="0"/>
              <a:t>Women with this function well within society and are not diagnosed until they are assessed for </a:t>
            </a:r>
            <a:r>
              <a:rPr lang="en-US" b="1" u="sng" dirty="0" smtClean="0"/>
              <a:t>infertility</a:t>
            </a:r>
            <a:r>
              <a:rPr lang="en-US" dirty="0" smtClean="0"/>
              <a:t> as 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6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96986" cy="1325563"/>
          </a:xfrm>
        </p:spPr>
        <p:txBody>
          <a:bodyPr/>
          <a:lstStyle/>
          <a:p>
            <a:r>
              <a:rPr lang="en-US" dirty="0" err="1" smtClean="0"/>
              <a:t>Klinefelter's</a:t>
            </a:r>
            <a:r>
              <a:rPr lang="en-US" dirty="0" smtClean="0"/>
              <a:t> </a:t>
            </a:r>
            <a:r>
              <a:rPr lang="en-US" dirty="0" smtClean="0"/>
              <a:t>Syndrome (</a:t>
            </a:r>
            <a:r>
              <a:rPr lang="en-US" b="1" u="sng" dirty="0" smtClean="0"/>
              <a:t>trisomy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26" y="1690689"/>
            <a:ext cx="5205222" cy="47322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Cause = </a:t>
            </a:r>
            <a:r>
              <a:rPr lang="en-US" b="1" u="sng" dirty="0" smtClean="0"/>
              <a:t>nondisjunction</a:t>
            </a:r>
            <a:r>
              <a:rPr lang="en-US" dirty="0" smtClean="0"/>
              <a:t> of the sex chromosomes during meiosis so individuals have an extra X chromosome.</a:t>
            </a:r>
          </a:p>
          <a:p>
            <a:r>
              <a:rPr lang="en-US" dirty="0" smtClean="0"/>
              <a:t>The person has 22 pairs of autosomal chromosomes and </a:t>
            </a:r>
            <a:r>
              <a:rPr lang="en-US" b="1" u="sng" dirty="0" smtClean="0"/>
              <a:t>3</a:t>
            </a:r>
            <a:r>
              <a:rPr lang="en-US" dirty="0" smtClean="0"/>
              <a:t> sex chromosomes (XXY)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8" y="1865375"/>
            <a:ext cx="3716717" cy="39684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1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What is a Karyotype?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Karyotype</a:t>
            </a:r>
            <a:r>
              <a:rPr lang="en-US" dirty="0" smtClean="0"/>
              <a:t> = a test to identify and evaluate the size,  shape, and number of chromosomes in a sample of body cells.</a:t>
            </a:r>
          </a:p>
          <a:p>
            <a:pPr lvl="1"/>
            <a:r>
              <a:rPr lang="en-US" dirty="0" smtClean="0"/>
              <a:t>Extra, </a:t>
            </a:r>
            <a:r>
              <a:rPr lang="en-US" dirty="0"/>
              <a:t>m</a:t>
            </a:r>
            <a:r>
              <a:rPr lang="en-US" dirty="0" smtClean="0"/>
              <a:t>issing, or abnormal positions of chromosome pieces can cause problem’s with a person’s growth, development, and body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Klinefelter's syndrome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243584"/>
            <a:ext cx="7886700" cy="5317427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Affects only </a:t>
            </a:r>
            <a:r>
              <a:rPr lang="en-US" b="1" u="sng" dirty="0" smtClean="0"/>
              <a:t>males</a:t>
            </a:r>
          </a:p>
          <a:p>
            <a:pPr lvl="1"/>
            <a:r>
              <a:rPr lang="en-US" dirty="0" smtClean="0"/>
              <a:t>Males are often </a:t>
            </a:r>
            <a:r>
              <a:rPr lang="en-US" b="1" u="sng" dirty="0" smtClean="0"/>
              <a:t>tall</a:t>
            </a:r>
            <a:r>
              <a:rPr lang="en-US" dirty="0" smtClean="0"/>
              <a:t>, sexually </a:t>
            </a:r>
            <a:r>
              <a:rPr lang="en-US" b="1" u="sng" dirty="0" smtClean="0"/>
              <a:t>underdeveloped</a:t>
            </a:r>
            <a:r>
              <a:rPr lang="en-US" dirty="0" smtClean="0"/>
              <a:t> and may have slight intellectual impairment.</a:t>
            </a:r>
          </a:p>
          <a:p>
            <a:pPr lvl="1"/>
            <a:r>
              <a:rPr lang="en-US" dirty="0" smtClean="0"/>
              <a:t>Recognition of this syndrome before puberty does not occur.</a:t>
            </a:r>
          </a:p>
          <a:p>
            <a:pPr lvl="1"/>
            <a:r>
              <a:rPr lang="en-US" dirty="0" smtClean="0"/>
              <a:t>Many males with this function well within society and  are not diagnosed until they are assessed for </a:t>
            </a:r>
            <a:r>
              <a:rPr lang="en-US" b="1" u="sng" dirty="0" smtClean="0"/>
              <a:t>infertility</a:t>
            </a:r>
            <a:r>
              <a:rPr lang="en-US" dirty="0" smtClean="0"/>
              <a:t> as 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365126"/>
            <a:ext cx="8693624" cy="1325563"/>
          </a:xfrm>
        </p:spPr>
        <p:txBody>
          <a:bodyPr/>
          <a:lstStyle/>
          <a:p>
            <a:r>
              <a:rPr lang="en-US" dirty="0" smtClean="0"/>
              <a:t>Jacob’s Syndrome (XYY</a:t>
            </a:r>
            <a:r>
              <a:rPr lang="en-US" dirty="0" smtClean="0"/>
              <a:t>) (</a:t>
            </a:r>
            <a:r>
              <a:rPr lang="en-US" b="1" u="sng" dirty="0" smtClean="0"/>
              <a:t>trisomy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62" y="1690689"/>
            <a:ext cx="4839462" cy="4677347"/>
          </a:xfrm>
        </p:spPr>
        <p:txBody>
          <a:bodyPr/>
          <a:lstStyle/>
          <a:p>
            <a:r>
              <a:rPr lang="en-US" dirty="0" smtClean="0"/>
              <a:t>Cause – occurs when a male inherits </a:t>
            </a:r>
            <a:r>
              <a:rPr lang="en-US" b="1" u="sng" dirty="0" smtClean="0"/>
              <a:t>two</a:t>
            </a:r>
            <a:r>
              <a:rPr lang="en-US" dirty="0" smtClean="0"/>
              <a:t> Y chromosomes from his father instead of one.  The exact cause of why this occurs is unknown.  </a:t>
            </a:r>
          </a:p>
          <a:p>
            <a:r>
              <a:rPr lang="en-US" dirty="0" smtClean="0"/>
              <a:t>He is an </a:t>
            </a:r>
            <a:r>
              <a:rPr lang="en-US" b="1" u="sng" dirty="0" smtClean="0"/>
              <a:t>XYY</a:t>
            </a:r>
            <a:r>
              <a:rPr lang="en-US" dirty="0" smtClean="0"/>
              <a:t> male.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2223390"/>
            <a:ext cx="3936044" cy="38665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6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Jacob’s Syndrome (XYY)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Affects only </a:t>
            </a:r>
            <a:r>
              <a:rPr lang="en-US" b="1" u="sng" dirty="0" smtClean="0"/>
              <a:t>males</a:t>
            </a:r>
          </a:p>
          <a:p>
            <a:pPr lvl="1"/>
            <a:r>
              <a:rPr lang="en-US" dirty="0" smtClean="0"/>
              <a:t>The most common symptoms are learning problems at school and delayed </a:t>
            </a:r>
            <a:r>
              <a:rPr lang="en-US" b="1" u="sng" dirty="0" smtClean="0"/>
              <a:t>emotional</a:t>
            </a:r>
            <a:r>
              <a:rPr lang="en-US" dirty="0" smtClean="0"/>
              <a:t> maturity.</a:t>
            </a:r>
          </a:p>
          <a:p>
            <a:pPr lvl="1"/>
            <a:r>
              <a:rPr lang="en-US" dirty="0" smtClean="0"/>
              <a:t>Males  are </a:t>
            </a:r>
            <a:r>
              <a:rPr lang="en-US" b="1" u="sng" dirty="0" smtClean="0"/>
              <a:t>tall</a:t>
            </a:r>
            <a:r>
              <a:rPr lang="en-US" dirty="0" smtClean="0"/>
              <a:t>, thin, have acne, </a:t>
            </a:r>
            <a:r>
              <a:rPr lang="en-US" b="1" u="sng" dirty="0" smtClean="0"/>
              <a:t>speech</a:t>
            </a:r>
            <a:r>
              <a:rPr lang="en-US" dirty="0" smtClean="0"/>
              <a:t>  problems, and reading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Treacher Collins Syndrome video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Another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2" y="2115381"/>
            <a:ext cx="4471380" cy="4103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73" y="2115381"/>
            <a:ext cx="4113665" cy="411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4096" y="1398301"/>
            <a:ext cx="2962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Normal Female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14573" y="1506023"/>
            <a:ext cx="300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Normal male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 Why Is It Done?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Determine whether the chromosomes of an adult have an </a:t>
            </a:r>
            <a:r>
              <a:rPr lang="en-US" b="1" u="sng" dirty="0" smtClean="0"/>
              <a:t>abnormality</a:t>
            </a:r>
            <a:r>
              <a:rPr lang="en-US" dirty="0" smtClean="0"/>
              <a:t> that can be passed on to a child.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Determine whether a chromosomes defect is preventing a woman from becoming pregnant or causing miscarriages.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Determine whether a chromosome </a:t>
            </a:r>
            <a:r>
              <a:rPr lang="en-US" b="1" u="sng" dirty="0" smtClean="0"/>
              <a:t>defect</a:t>
            </a:r>
            <a:r>
              <a:rPr lang="en-US" dirty="0" smtClean="0"/>
              <a:t> is present in a fetus.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Why Is It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Determine the cause of a baby’s birth defects or disability.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Identify the </a:t>
            </a:r>
            <a:r>
              <a:rPr lang="en-US" b="1" u="sng" dirty="0" smtClean="0"/>
              <a:t>sex</a:t>
            </a:r>
            <a:r>
              <a:rPr lang="en-US" dirty="0" smtClean="0"/>
              <a:t> of a person by determining the presence of the Y chromosome.</a:t>
            </a:r>
          </a:p>
          <a:p>
            <a:pPr lvl="1"/>
            <a:r>
              <a:rPr lang="en-US" dirty="0" smtClean="0"/>
              <a:t>May be done when a newborn’s sex is not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 How is A Karyotype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Human karyotypes are usually prepared from </a:t>
            </a:r>
            <a:r>
              <a:rPr lang="en-US" b="1" u="sng" dirty="0" smtClean="0"/>
              <a:t>photographs</a:t>
            </a:r>
            <a:r>
              <a:rPr lang="en-US" dirty="0" smtClean="0"/>
              <a:t> of chromosomes that have been spread, fixed, and stained to highlight banding patterns.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The chromosomes on the photograph are </a:t>
            </a:r>
            <a:r>
              <a:rPr lang="en-US" b="1" u="sng" dirty="0" smtClean="0"/>
              <a:t>cut</a:t>
            </a:r>
            <a:r>
              <a:rPr lang="en-US" dirty="0" smtClean="0"/>
              <a:t> </a:t>
            </a:r>
            <a:r>
              <a:rPr lang="en-US" b="1" u="sng" dirty="0" smtClean="0"/>
              <a:t>apart</a:t>
            </a:r>
            <a:r>
              <a:rPr lang="en-US" dirty="0" smtClean="0"/>
              <a:t> and then arranged in homologous pairs just as you will be doing in an upcoming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 How is A Karyotype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 smtClean="0"/>
              <a:t>Chromosomes are obtained through various test:  </a:t>
            </a:r>
            <a:r>
              <a:rPr lang="en-US" b="1" u="sng" dirty="0" smtClean="0"/>
              <a:t>blood</a:t>
            </a:r>
            <a:r>
              <a:rPr lang="en-US" dirty="0" smtClean="0"/>
              <a:t>, bone </a:t>
            </a:r>
            <a:r>
              <a:rPr lang="en-US" b="1" u="sng" dirty="0" smtClean="0"/>
              <a:t>marrow</a:t>
            </a:r>
            <a:r>
              <a:rPr lang="en-US" dirty="0" smtClean="0"/>
              <a:t>, </a:t>
            </a:r>
            <a:r>
              <a:rPr lang="en-US" b="1" u="sng" dirty="0" smtClean="0"/>
              <a:t>amniotic</a:t>
            </a:r>
            <a:r>
              <a:rPr lang="en-US" dirty="0" smtClean="0"/>
              <a:t> fluid, or tissue from the </a:t>
            </a:r>
            <a:r>
              <a:rPr lang="en-US" b="1" u="sng" dirty="0" smtClean="0"/>
              <a:t>placenta</a:t>
            </a:r>
            <a:r>
              <a:rPr lang="en-US" dirty="0" smtClean="0"/>
              <a:t> (the organ that develops during pregnancy to feed a growing baby).</a:t>
            </a:r>
          </a:p>
          <a:p>
            <a:r>
              <a:rPr lang="en-US" b="1" u="sng" dirty="0" smtClean="0"/>
              <a:t>White</a:t>
            </a:r>
            <a:r>
              <a:rPr lang="en-US" dirty="0" smtClean="0"/>
              <a:t> blood cells are used most frequently because they are easily induced to divide and grow in culture.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test amniotic fluid, an </a:t>
            </a:r>
            <a:r>
              <a:rPr lang="en-US" b="1" u="sng" dirty="0" smtClean="0"/>
              <a:t>amniocentesis</a:t>
            </a:r>
            <a:r>
              <a:rPr lang="en-US" dirty="0" smtClean="0"/>
              <a:t> is done.  A long needle will withdrawal fluid surrounding the fetus.  It will contain cells shed by the fetus.</a:t>
            </a:r>
          </a:p>
          <a:p>
            <a:r>
              <a:rPr lang="en-US" dirty="0" smtClean="0"/>
              <a:t>A bone marrow specimen requires a bone marrow </a:t>
            </a:r>
            <a:r>
              <a:rPr lang="en-US" b="1" u="sng" dirty="0" smtClean="0"/>
              <a:t>biopsy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III.  How Is A Karyotype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The sample is placed into a special dish and allowed to </a:t>
            </a:r>
            <a:r>
              <a:rPr lang="en-US" b="1" u="sng" dirty="0" smtClean="0"/>
              <a:t>grow</a:t>
            </a:r>
            <a:r>
              <a:rPr lang="en-US" dirty="0" smtClean="0"/>
              <a:t> in the laboratory.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Various </a:t>
            </a:r>
            <a:r>
              <a:rPr lang="en-US" b="1" u="sng" dirty="0" smtClean="0"/>
              <a:t>chemicals</a:t>
            </a:r>
            <a:r>
              <a:rPr lang="en-US" dirty="0" smtClean="0"/>
              <a:t> are added to stop the cell’s growth during prophase and metaphase.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The cells are placed on a microscope slide and </a:t>
            </a:r>
            <a:r>
              <a:rPr lang="en-US" b="1" u="sng" dirty="0" smtClean="0"/>
              <a:t>treated</a:t>
            </a:r>
            <a:r>
              <a:rPr lang="en-US" dirty="0" smtClean="0"/>
              <a:t> so they swell and their chromosomes spread apart.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DEB0B-3127-46A4-8F64-B0053B1501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22C82F-ED33-4AED-981B-555AB71A7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8DD0F-43FF-40A0-A6B9-20A308B2D2C1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7C603F-5F7C-40BE-BA07-05F71B21CF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822</Words>
  <Application>Microsoft Office PowerPoint</Application>
  <PresentationFormat>On-screen Show (4:3)</PresentationFormat>
  <Paragraphs>100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Karyotypes</vt:lpstr>
      <vt:lpstr>I.  What is a Karyotype?</vt:lpstr>
      <vt:lpstr>Examples:</vt:lpstr>
      <vt:lpstr>II.  Why Is It Done?</vt:lpstr>
      <vt:lpstr>II. Why Is It Done?</vt:lpstr>
      <vt:lpstr>III.  How is A Karyotype Created?</vt:lpstr>
      <vt:lpstr>III.  How is A Karyotype Created?</vt:lpstr>
      <vt:lpstr>PowerPoint Presentation</vt:lpstr>
      <vt:lpstr>III.  How Is A Karyotype Created?</vt:lpstr>
      <vt:lpstr>III.  How Is A Karyotype Created?</vt:lpstr>
      <vt:lpstr>PowerPoint Presentation</vt:lpstr>
      <vt:lpstr>III.  How Is A Karyotype Created?</vt:lpstr>
      <vt:lpstr>IV. What are Genetists Looking For?</vt:lpstr>
      <vt:lpstr>V.  Common Abnormalities</vt:lpstr>
      <vt:lpstr>Down Syndrome (Trisomy 21)</vt:lpstr>
      <vt:lpstr>Down Syndrome</vt:lpstr>
      <vt:lpstr>Turner’s Syndrome (monosomy) </vt:lpstr>
      <vt:lpstr>Turner Syndrome</vt:lpstr>
      <vt:lpstr>Klinefelter's Syndrome (trisomy)</vt:lpstr>
      <vt:lpstr>Klinefelter's syndrome </vt:lpstr>
      <vt:lpstr>Jacob’s Syndrome (XYY) (trisomy)</vt:lpstr>
      <vt:lpstr>Jacob’s Syndrome (XYY)</vt:lpstr>
      <vt:lpstr>PowerPoint Presentation</vt:lpstr>
    </vt:vector>
  </TitlesOfParts>
  <Company>DASD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Karyotypes</dc:title>
  <dc:creator>Fishel, Shelley</dc:creator>
  <cp:lastModifiedBy>Fishel, Shelley</cp:lastModifiedBy>
  <cp:revision>15</cp:revision>
  <dcterms:created xsi:type="dcterms:W3CDTF">2015-01-12T20:23:06Z</dcterms:created>
  <dcterms:modified xsi:type="dcterms:W3CDTF">2016-03-02T20:45:22Z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</Properties>
</file>