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5"/>
  </p:notesMasterIdLst>
  <p:sldIdLst>
    <p:sldId id="256" r:id="rId5"/>
    <p:sldId id="382" r:id="rId6"/>
    <p:sldId id="324" r:id="rId7"/>
    <p:sldId id="257" r:id="rId8"/>
    <p:sldId id="299" r:id="rId9"/>
    <p:sldId id="309" r:id="rId10"/>
    <p:sldId id="301" r:id="rId11"/>
    <p:sldId id="383" r:id="rId12"/>
    <p:sldId id="414" r:id="rId13"/>
    <p:sldId id="326" r:id="rId14"/>
    <p:sldId id="411" r:id="rId15"/>
    <p:sldId id="412" r:id="rId16"/>
    <p:sldId id="413" r:id="rId17"/>
    <p:sldId id="407" r:id="rId18"/>
    <p:sldId id="451" r:id="rId19"/>
    <p:sldId id="421" r:id="rId20"/>
    <p:sldId id="418" r:id="rId21"/>
    <p:sldId id="308" r:id="rId22"/>
    <p:sldId id="327" r:id="rId23"/>
    <p:sldId id="388" r:id="rId24"/>
    <p:sldId id="294" r:id="rId25"/>
    <p:sldId id="269" r:id="rId26"/>
    <p:sldId id="380" r:id="rId27"/>
    <p:sldId id="389" r:id="rId28"/>
    <p:sldId id="272" r:id="rId29"/>
    <p:sldId id="379" r:id="rId30"/>
    <p:sldId id="298" r:id="rId31"/>
    <p:sldId id="385" r:id="rId32"/>
    <p:sldId id="452" r:id="rId33"/>
    <p:sldId id="279" r:id="rId34"/>
    <p:sldId id="282" r:id="rId35"/>
    <p:sldId id="285" r:id="rId36"/>
    <p:sldId id="286" r:id="rId37"/>
    <p:sldId id="287" r:id="rId38"/>
    <p:sldId id="288" r:id="rId39"/>
    <p:sldId id="289" r:id="rId40"/>
    <p:sldId id="335" r:id="rId41"/>
    <p:sldId id="336" r:id="rId42"/>
    <p:sldId id="422" r:id="rId43"/>
    <p:sldId id="390" r:id="rId44"/>
    <p:sldId id="391" r:id="rId45"/>
    <p:sldId id="395" r:id="rId46"/>
    <p:sldId id="394" r:id="rId47"/>
    <p:sldId id="392" r:id="rId48"/>
    <p:sldId id="436" r:id="rId49"/>
    <p:sldId id="437" r:id="rId50"/>
    <p:sldId id="337" r:id="rId51"/>
    <p:sldId id="339" r:id="rId52"/>
    <p:sldId id="423" r:id="rId53"/>
    <p:sldId id="424" r:id="rId54"/>
    <p:sldId id="438" r:id="rId55"/>
    <p:sldId id="425" r:id="rId56"/>
    <p:sldId id="426" r:id="rId57"/>
    <p:sldId id="428" r:id="rId58"/>
    <p:sldId id="429" r:id="rId59"/>
    <p:sldId id="341" r:id="rId60"/>
    <p:sldId id="445" r:id="rId61"/>
    <p:sldId id="446" r:id="rId62"/>
    <p:sldId id="456" r:id="rId63"/>
    <p:sldId id="306" r:id="rId64"/>
    <p:sldId id="338" r:id="rId65"/>
    <p:sldId id="439" r:id="rId66"/>
    <p:sldId id="393" r:id="rId67"/>
    <p:sldId id="434" r:id="rId68"/>
    <p:sldId id="440" r:id="rId69"/>
    <p:sldId id="441" r:id="rId70"/>
    <p:sldId id="442" r:id="rId71"/>
    <p:sldId id="432" r:id="rId72"/>
    <p:sldId id="443" r:id="rId73"/>
    <p:sldId id="444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75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0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3E28D-EE53-42ED-BE76-A972C7CD7F5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D200A-F7D5-4F98-9057-99370A838E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2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96906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75E4C-48AA-41F3-B4BB-3CC6C1F7DEE1}" type="slidenum">
              <a:rPr lang="en-US"/>
              <a:pPr/>
              <a:t>44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49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7AE354-F0B4-4880-8BE9-4839B7B51CE3}" type="slidenum">
              <a:rPr lang="en-GB" altLang="en-US" sz="1200"/>
              <a:pPr eaLnBrk="1" hangingPunct="1"/>
              <a:t>47</a:t>
            </a:fld>
            <a:endParaRPr lang="en-GB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51096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4A52AB-CEE8-4F92-8B0E-4C8125E361B3}" type="slidenum">
              <a:rPr lang="en-GB" altLang="en-US" sz="1200"/>
              <a:pPr eaLnBrk="1" hangingPunct="1"/>
              <a:t>48</a:t>
            </a:fld>
            <a:endParaRPr lang="en-GB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6874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1F27E7-7F0C-4A8E-8ABE-F4180282FC47}" type="slidenum">
              <a:rPr lang="en-GB" altLang="en-US" sz="1200"/>
              <a:pPr eaLnBrk="1" hangingPunct="1"/>
              <a:t>56</a:t>
            </a:fld>
            <a:endParaRPr lang="en-GB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8589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FBA7C-9839-4D67-8AFF-3E9DCB06C2A9}" type="slidenum">
              <a:rPr lang="en-GB" altLang="en-US" sz="1200"/>
              <a:pPr eaLnBrk="1" hangingPunct="1"/>
              <a:t>61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71317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FA04A-48EE-4D68-A7A7-FB505070B4D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79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4342716"/>
            <a:ext cx="6858000" cy="4801284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508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C412-8593-4CCF-A577-81E6CCC99675}" type="slidenum">
              <a:rPr lang="en-US"/>
              <a:pPr/>
              <a:t>65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28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C412-8593-4CCF-A577-81E6CCC99675}" type="slidenum">
              <a:rPr lang="en-US"/>
              <a:pPr/>
              <a:t>66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2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C412-8593-4CCF-A577-81E6CCC99675}" type="slidenum">
              <a:rPr lang="en-US"/>
              <a:pPr/>
              <a:t>67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27C412-8593-4CCF-A577-81E6CCC99675}" type="slidenum">
              <a:rPr lang="en-US"/>
              <a:pPr/>
              <a:t>69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1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9147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2587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3226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14922A-D31B-4B9A-88E8-D687D34870DE}" type="slidenum">
              <a:rPr lang="en-GB" altLang="en-US" sz="1200"/>
              <a:pPr eaLnBrk="1" hangingPunct="1"/>
              <a:t>17</a:t>
            </a:fld>
            <a:endParaRPr lang="en-GB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0828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8F45-92E1-475B-B9B8-6CABE3203331}" type="slidenum">
              <a:rPr lang="en-GB" altLang="en-US" sz="1200"/>
              <a:pPr eaLnBrk="1" hangingPunct="1"/>
              <a:t>19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024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48F45-92E1-475B-B9B8-6CABE3203331}" type="slidenum">
              <a:rPr lang="en-GB" altLang="en-US" sz="1200"/>
              <a:pPr eaLnBrk="1" hangingPunct="1"/>
              <a:t>20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1953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ED7AF-234E-4992-9EAF-4D103AB8CA98}" type="slidenum">
              <a:rPr lang="en-US"/>
              <a:pPr/>
              <a:t>26</a:t>
            </a:fld>
            <a:endParaRPr lang="en-US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80A2E0-FFD2-41BC-B87A-8FCABD9850BB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0126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C3793F-140F-40EB-9772-5705824EBC8C}" type="slidenum">
              <a:rPr lang="en-GB" altLang="en-US" sz="1200"/>
              <a:pPr eaLnBrk="1" hangingPunct="1"/>
              <a:t>38</a:t>
            </a:fld>
            <a:endParaRPr lang="en-GB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30330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38B7736-A614-4336-87AD-9C7EC8C286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sz="4500" b="1" u="sng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91600" cy="5029200"/>
          </a:xfrm>
        </p:spPr>
        <p:txBody>
          <a:bodyPr vert="horz">
            <a:normAutofit/>
          </a:bodyPr>
          <a:lstStyle>
            <a:lvl1pPr>
              <a:spcBef>
                <a:spcPts val="1200"/>
              </a:spcBef>
              <a:spcAft>
                <a:spcPts val="1200"/>
              </a:spcAft>
              <a:defRPr sz="3600">
                <a:latin typeface="Arial" pitchFamily="34" charset="0"/>
                <a:cs typeface="Arial" pitchFamily="34" charset="0"/>
              </a:defRPr>
            </a:lvl1pPr>
            <a:lvl2pPr>
              <a:spcBef>
                <a:spcPts val="1200"/>
              </a:spcBef>
              <a:spcAft>
                <a:spcPts val="1200"/>
              </a:spcAft>
              <a:defRPr sz="3600">
                <a:latin typeface="Arial" pitchFamily="34" charset="0"/>
                <a:cs typeface="Arial" pitchFamily="34" charset="0"/>
              </a:defRPr>
            </a:lvl2pPr>
            <a:lvl3pPr>
              <a:spcBef>
                <a:spcPts val="1200"/>
              </a:spcBef>
              <a:spcAft>
                <a:spcPts val="1200"/>
              </a:spcAft>
              <a:defRPr sz="3600">
                <a:latin typeface="Arial" pitchFamily="34" charset="0"/>
                <a:cs typeface="Arial" pitchFamily="34" charset="0"/>
              </a:defRPr>
            </a:lvl3pPr>
            <a:lvl4pPr>
              <a:spcBef>
                <a:spcPts val="1200"/>
              </a:spcBef>
              <a:spcAft>
                <a:spcPts val="1200"/>
              </a:spcAft>
              <a:defRPr sz="3600">
                <a:latin typeface="Arial" pitchFamily="34" charset="0"/>
                <a:cs typeface="Arial" pitchFamily="34" charset="0"/>
              </a:defRPr>
            </a:lvl4pPr>
            <a:lvl5pPr>
              <a:spcBef>
                <a:spcPts val="1200"/>
              </a:spcBef>
              <a:spcAft>
                <a:spcPts val="1200"/>
              </a:spcAft>
              <a:defRPr sz="36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3D1C69-67A3-4747-8027-10D3BD8DC22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D48271-1CEF-45AA-96D8-F932283DB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ps.k12.ar.us/massengale/images/img016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SIM\Desktop\biotechnology%20notes%20bi_files\img018.g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SIM\Desktop\biotechnology%20notes%20bi_files\img017.g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diverge.hunter.cuny.edu/~weigang/Images/10-14_fingerprints_1.jpg&amp;imgrefurl=http://diverge.hunter.cuny.edu/~weigang/Lecture-syllabus.html&amp;usg=__VoB1_4lRKRAbgKag4ytypnsa7Wo=&amp;h=600&amp;w=729&amp;sz=55&amp;hl=en&amp;start=41&amp;um=1&amp;tbnid=VpCS_Zkhtrfq-M:&amp;tbnh=116&amp;tbnw=141&amp;prev=/images?q=dna+fingerprinting&amp;ndsp=20&amp;hl=en&amp;safe=active&amp;rls=com.microsoft:en-us&amp;sa=N&amp;start=40&amp;um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fXK50Bxod8&amp;feature=PlayList&amp;p=75527107C0AFBA9F&amp;playnext=1&amp;playnext_from=PL&amp;index=43" TargetMode="External"/><Relationship Id="rId2" Type="http://schemas.openxmlformats.org/officeDocument/2006/relationships/hyperlink" Target="http://www.youtube.com/watch?v=AEINuCL-5wc&amp;feature=relate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NmftOETlyyg&amp;feature=PlayList&amp;p=75527107C0AFBA9F&amp;playnext=1&amp;playnext_from=PL&amp;index=4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&amp;esrc=s&amp;frm=1&amp;source=images&amp;cd=&amp;cad=rja&amp;docid=agEZeMH6EhuhmM&amp;tbnid=m58J82HRZhKUrM:&amp;ved=0CAUQjRw&amp;url=http://science.howstuffworks.com/life/genetic/human-cloning.htm&amp;ei=w-8VU4WnNY280QHQloHQDw&amp;bvm=bv.62286460,d.dmQ&amp;psig=AFQjCNFJT5fDCnUbdyNNop-NsAejxUJD7w&amp;ust=139403295412865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minopop.com/wordpress/?p=5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fish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m/url?sa=i&amp;source=images&amp;cd=&amp;cad=rja&amp;docid=0Hp0LgUCTTDtZM&amp;tbnid=ByNXYa2nPAbA4M&amp;ved=0CAgQjRw&amp;url=http://gecorn.tripod.com/id1.html&amp;ei=w4QLU469Oq3nsATW3ICgDA&amp;psig=AFQjCNGUz8ZhW7l8hOHYUqIVu1N7R2hO1w&amp;ust=139335021201934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google.com/imgres?imgurl=http://cobweb.ecn.purdue.edu/~grainlab/ext-proj-current/corn_pic.jpg&amp;imgrefurl=http://theinfinitesphere.blogspot.com/2008/07/planting-corn-vs-conserving-land.html&amp;usg=__vU3g6ylkUptfXfClMKrqFL_aNl4=&amp;h=1815&amp;w=2700&amp;sz=1427&amp;hl=en&amp;start=11&amp;um=1&amp;tbnid=L9KThis12ZBP8M:&amp;tbnh=101&amp;tbnw=150&amp;prev=/images?q=corn&amp;hl=en&amp;safe=active&amp;rls=com.microsoft:en-us&amp;sa=N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ages.google.com/imgres?imgurl=http://www.historyforkids.org/learn/clothing/pictures/cotton.jpg&amp;imgrefurl=http://www.historyforkids.org/learn/clothing/cotton.htm&amp;usg=__g3VcxdIeKWYmdGmqdDHSUS88HP0=&amp;h=330&amp;w=371&amp;sz=9&amp;hl=en&amp;start=1&amp;um=1&amp;tbnid=JNwx4uReFDvkWM:&amp;tbnh=109&amp;tbnw=122&amp;prev=/images?q=cotton&amp;hl=en&amp;safe=active&amp;rls=com.microsoft:en-us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m/url?sa=i&amp;rct=j&amp;q=&amp;esrc=s&amp;frm=1&amp;source=images&amp;cd=&amp;cad=rja&amp;docid=nGrMXiQ7RlMzXM&amp;tbnid=VSRXI4F9B4GF-M:&amp;ved=0CAUQjRw&amp;url=http://mapping.fakr.noaa.gov/ShoreZoneMvcServices/FishAtlas/FishDisplayPage?spCode%3DARCFLOUN&amp;ei=t5UHU_qaJZW_sQSpsYHIBA&amp;bvm=bv.61725948,d.dmQ&amp;psig=AFQjCNFoUd_IL5bXRxYPffrxhN5UbtY0CA&amp;ust=1393092346380699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hyperlink" Target="http://biotechnologyspot.com/wp-content/uploads/2013/07/transgenic-animal.gi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images.google.com/imgres?imgurl=http://www.neilestrickgallery.com/images/cow3.jpg&amp;imgrefurl=http://www.neilestrickgallery.com/About_Me.html&amp;usg=__aftTvPYG49mw55JqTGsxT3dkLMM=&amp;h=768&amp;w=1024&amp;sz=179&amp;hl=en&amp;start=14&amp;um=1&amp;tbnid=fd03e_ie0gthMM:&amp;tbnh=113&amp;tbnw=150&amp;prev=/images?q=cow&amp;hl=en&amp;safe=active&amp;rls=com.microsoft:en-us&amp;sa=N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images.google.com/imgres?imgurl=http://www.buycincy.com/goats.jpg&amp;imgrefurl=http://www.buycincy.com/mt/mt-search.cgi?tag=soap&amp;IncludeBlogs=1&amp;usg=___h3BwvOkRFJRq2KXwjkD_Hq342o=&amp;h=303&amp;w=468&amp;sz=19&amp;hl=en&amp;start=36&amp;um=1&amp;tbnid=uIdydfk9MbwDcM:&amp;tbnh=83&amp;tbnw=128&amp;prev=/images?q=goats&amp;ndsp=20&amp;hl=en&amp;safe=active&amp;rls=com.microsoft:en-us&amp;sa=N&amp;start=20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http://www.google.com/url?sa=t&amp;rct=j&amp;q=&amp;esrc=s&amp;frm=1&amp;source=images&amp;cd=&amp;cad=rja&amp;ved=0CAQQjRw&amp;url=http://io9.com/5060668/nobel-prize-in-chemistry-awarded-for-transgenic-glowing-animals&amp;ei=9YULU9bFHOaW1AGX9oH4Dg&amp;usg=AFQjCNGoC8I3OWx7QGg3axi_EGW97XbzuQ&amp;bvm=bv.61725948,d.dmQ" TargetMode="External"/><Relationship Id="rId7" Type="http://schemas.openxmlformats.org/officeDocument/2006/relationships/hyperlink" Target="http://www.google.com/url?sa=i&amp;rct=j&amp;q=&amp;esrc=s&amp;frm=1&amp;source=images&amp;cd=&amp;cad=rja&amp;docid=rLfRel5IUp9wGM&amp;tbnid=2Ksk9ezNJhs3iM:&amp;ved=0CAUQjRw&amp;url=http://forums.macresource.com/read.php?1,1204219,1204219&amp;ei=OoYLU87dHIm0sQT0k4F4&amp;bvm=bv.61725948,d.dmQ&amp;psig=AFQjCNFXJ12v02s1nL-SOb__hcubgcYsoQ&amp;ust=1393350561377060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hyperlink" Target="http://www.google.com/url?sa=i&amp;rct=j&amp;q=&amp;esrc=s&amp;frm=1&amp;source=images&amp;cd=&amp;cad=rja&amp;docid=nkV6pPAI0SDEyM&amp;tbnid=dfVP5_KIdx6-hM:&amp;ved=0CAUQjRw&amp;url=http://io9.com/5060668/nobel-prize-in-chemistry-awarded-for-transgenic-glowing-animals&amp;ei=AoYLU6GnBfDJsQS4qoL4DA&amp;bvm=bv.61725948,d.dmQ&amp;psig=AFQjCNG7VFeV69TgdLoBpqqgiAk_NdESbw&amp;ust=1393350517625519" TargetMode="External"/><Relationship Id="rId4" Type="http://schemas.openxmlformats.org/officeDocument/2006/relationships/image" Target="../media/image5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biotechnologyspot.com/wp-content/uploads/2013/07/transgenic-animal.gi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lockhartpower.com/images/safety2.gif&amp;imgrefurl=http://www.lockhartpower.com/safety.htm&amp;usg=__5-8TrTAavxv07Rul8WnC6EbNXfM=&amp;h=300&amp;w=300&amp;sz=5&amp;hl=en&amp;start=53&amp;um=1&amp;tbnid=R4_dYEQUMUvusM:&amp;tbnh=116&amp;tbnw=116&amp;prev=/images?q=safety&amp;ndsp=20&amp;hl=en&amp;safe=active&amp;rls=com.microsoft:en-us&amp;sa=N&amp;start=40&amp;um=1" TargetMode="Externa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1wqbsd9ko0gxlM&amp;tbnid=E8lcQif6V4M-8M:&amp;ved=0CAYQjRw&amp;url=http://www.progressillinois.com/posts/content/2013/04/19/advocates-call-labeling-genetically-engineered-food&amp;ei=7TAjU5z1BIGwqQHmiIHoCA&amp;psig=AFQjCNHRepFo6T9eg0E6ouYdYdG4vQ-MjA&amp;ust=139490132021355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google.com/url?sa=i&amp;rct=j&amp;q=&amp;esrc=s&amp;frm=1&amp;source=images&amp;cd=&amp;cad=rja&amp;uact=8&amp;docid=Q2wiCxbXbYobOM&amp;tbnid=tCnb5KGWQ8KMmM:&amp;ved=0CAYQjRw&amp;url=http://blogs.scientificamerican.com/science-sushi/2012/11/07/prop-37-fails-scientists-cheer/&amp;ei=djAjU7GhEpPzqwHUxIHIBw&amp;psig=AFQjCNHRepFo6T9eg0E6ouYdYdG4vQ-MjA&amp;ust=1394901320213555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com/url?sa=i&amp;rct=j&amp;q=&amp;esrc=s&amp;frm=1&amp;source=images&amp;cd=&amp;cad=rja&amp;uact=8&amp;docid=n9t3M2Xwg_IP6M&amp;tbnid=mR3Et-2syWN4ZM:&amp;ved=0CAYQjRw&amp;url=http://www.healthyfoodhouse.com/genetically-modified-food/&amp;ei=DTAjU9CfB4q9qAH4tIDYAQ&amp;psig=AFQjCNHRepFo6T9eg0E6ouYdYdG4vQ-MjA&amp;ust=1394901320213555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laSlUPHWtDt0GM&amp;tbnid=JAGg6pBB6mT_zM:&amp;ved=0CAYQjRw&amp;url=http://www.dariennewsonline.com/news/article/EarthTalk-Genetically-modified-foods-4074240.php&amp;ei=4C8jU8qBO4jCrQHRloDADA&amp;psig=AFQjCNHRepFo6T9eg0E6ouYdYdG4vQ-MjA&amp;ust=1394901320213555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/url?sa=i&amp;rct=j&amp;q=&amp;esrc=s&amp;frm=1&amp;source=images&amp;cd=&amp;cad=rja&amp;uact=8&amp;docid=56zt2r7OZ8HSeM&amp;tbnid=VXGggRfxpWFGYM:&amp;ved=0CAYQjRw&amp;url=http://www.dreamstime.com/stock-images-genetically-modified-food-concept-using-biotechnology-genetics-manipulation-biology-science-as-peeled-banana-image32853244&amp;ei=tDAjU4HFAo34qAGro4HIDg&amp;psig=AFQjCNHRepFo6T9eg0E6ouYdYdG4vQ-MjA&amp;ust=1394901320213555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uact=8&amp;docid=48r6T8Ylqfx3XM&amp;tbnid=emITIULrcYdbLM&amp;ved=0CAgQjRw&amp;url=http://en.wikipedia.org/wiki/Bee&amp;ei=iy8jU8HdEIa9qQHf6YGgBQ&amp;psig=AFQjCNECQGlt35AonZXd7fN72vcOcM7t6g&amp;ust=1394901259317357" TargetMode="External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WordArt 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457200" y="1524000"/>
            <a:ext cx="8229600" cy="1470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b="1" kern="10" spc="0" dirty="0" smtClean="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Tahoma"/>
                <a:cs typeface="Tahoma"/>
              </a:rPr>
              <a:t>BIOTECHNOLOGY</a:t>
            </a:r>
            <a:endParaRPr lang="en-US" sz="3600" b="1" kern="10" spc="0" dirty="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2" name="Picture 2" descr="j0186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081429"/>
            <a:ext cx="2667000" cy="37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533 -0.01988 C 0.11684 -0.02428 0.17986 -0.03607 0.2434 -0.04 C 0.27378 -0.03861 0.28472 -0.04323 0.30677 -0.0289 C 0.31319 -0.02011 0.30677 -0.02774 0.3184 -0.01988 C 0.32673 -0.01433 0.33229 -0.00809 0.33836 0.00231 C 0.34062 0.00601 0.34305 0.00948 0.34496 0.01341 C 0.34757 0.01896 0.34878 0.0259 0.35173 0.03122 C 0.35486 0.03653 0.35868 0.04116 0.36163 0.04671 C 0.37031 0.06243 0.36232 0.05411 0.3717 0.0622 C 0.37777 0.07468 0.37899 0.07307 0.38836 0.08 C 0.3908 0.08185 0.39253 0.08486 0.39496 0.08671 C 0.40121 0.09133 0.40972 0.09295 0.41666 0.09549 C 0.44392 0.0948 0.47118 0.09457 0.49843 0.09318 C 0.51059 0.09249 0.52691 0.08509 0.53836 0.08 C 0.54201 0.07838 0.54618 0.07861 0.55 0.07769 C 0.57205 0.07237 0.58437 0.06682 0.60833 0.06451 C 0.63055 0.0652 0.65295 0.06359 0.675 0.06659 C 0.68385 0.06775 0.69132 0.07677 0.7 0.08 C 0.72118 0.0985 0.73385 0.12925 0.7467 0.15769 C 0.75173 0.16879 0.75243 0.18035 0.75833 0.19098 C 0.76024 0.20278 0.76198 0.21434 0.76336 0.22636 C 0.76284 0.23977 0.76302 0.25318 0.76163 0.26636 C 0.76093 0.27353 0.74982 0.29503 0.7434 0.29526 C 0.69618 0.29734 0.64896 0.29688 0.60173 0.29757 C 0.48229 0.29549 0.36389 0.29041 0.24496 0.27977 C 0.1967 0.27075 0.22066 0.27353 0.13836 0.27746 C 0.12708 0.27792 0.11545 0.28347 0.10503 0.28856 C 0.10173 0.29018 0.09496 0.29295 0.09496 0.29318 C 0.08229 0.31075 0.10225 0.2844 0.08663 0.29966 C 0.08003 0.30613 0.07882 0.30983 0.075 0.31746 C 0.07413 0.32278 0.0717 0.32763 0.0717 0.33295 C 0.0717 0.36208 0.08021 0.38567 0.0901 0.41064 C 0.09166 0.42243 0.09496 0.43861 0.1 0.44833 C 0.11111 0.50821 0.1533 0.53156 0.1934 0.54821 C 0.2059 0.5533 0.21892 0.56023 0.23177 0.56393 C 0.23993 0.56624 0.24843 0.56671 0.25677 0.56833 C 0.32621 0.56763 0.39566 0.56717 0.4651 0.56601 C 0.47725 0.56578 0.48958 0.56486 0.50173 0.56393 C 0.5184 0.56255 0.55173 0.55931 0.55173 0.55954 C 0.61736 0.54544 0.68593 0.54844 0.75173 0.54613 C 0.76475 0.54035 0.77812 0.53526 0.7901 0.52601 C 0.80017 0.51838 0.80885 0.50798 0.8184 0.49942 C 0.83107 0.48809 0.84531 0.47792 0.85677 0.46405 C 0.87604 0.44046 0.89027 0.41295 0.90173 0.38174 C 0.90225 0.37734 0.9026 0.37295 0.9033 0.36856 C 0.90434 0.36255 0.90677 0.35075 0.90677 0.35098 C 0.90468 0.30544 0.89965 0.26335 0.8901 0.21989 C 0.88819 0.2111 0.88784 0.20162 0.88507 0.19307 C 0.88281 0.18613 0.87934 0.17989 0.87673 0.17318 C 0.87361 0.1533 0.86562 0.13665 0.86007 0.11769 C 0.85104 0.08717 0.84132 0.05688 0.83177 0.02659 C 0.81909 -0.01341 0.83593 0.04463 0.8184 -0.00208 C 0.81493 -0.01133 0.81284 -0.02127 0.81007 -0.03098 C 0.80902 -0.03468 0.80677 -0.04208 0.80677 -0.04185 C 0.80468 -0.0578 0.79809 -0.0689 0.79496 -0.08439 C 0.79097 -0.10358 0.78576 -0.12809 0.77673 -0.14428 C 0.77291 -0.16347 0.77812 -0.14312 0.76996 -0.15977 C 0.76892 -0.16162 0.76927 -0.16439 0.7684 -0.16647 C 0.76475 -0.17526 0.76007 -0.17873 0.75503 -0.18636 C 0.75364 -0.18844 0.7533 -0.19144 0.75173 -0.19306 C 0.74496 -0.20046 0.725 -0.2111 0.71666 -0.21526 C 0.71406 -0.21665 0.71111 -0.21688 0.70833 -0.21757 C 0.70173 -0.21919 0.68836 -0.22196 0.68836 -0.22173 C 0.66406 -0.22081 0.62795 -0.22497 0.6033 -0.20855 C 0.57882 -0.19237 0.61857 -0.21896 0.58836 -0.19745 C 0.58402 -0.19422 0.57482 -0.18867 0.57482 -0.18844 C 0.56527 -0.16231 0.57812 -0.19352 0.56666 -0.17526 C 0.5651 -0.17271 0.56475 -0.16925 0.56336 -0.16647 C 0.55746 -0.15468 0.54896 -0.14543 0.5434 -0.13318 C 0.53732 -0.11954 0.53368 -0.10497 0.5283 -0.09087 C 0.52656 -0.07815 0.52326 -0.06844 0.5217 -0.05549 C 0.52066 -0.0474 0.5184 -0.03098 0.5184 -0.03075 C 0.51788 0.02474 0.53177 0.1133 0.50677 0.17318 C 0.49271 0.20671 0.51146 0.15376 0.4967 0.19307 C 0.49184 0.20601 0.49548 0.20416 0.48663 0.21526 C 0.46319 0.24416 0.43715 0.25919 0.40677 0.27075 C 0.40277 0.27237 0.39896 0.27376 0.39496 0.27538 C 0.38646 0.27885 0.3684 0.27977 0.3684 0.28 C 0.30017 0.27838 0.27743 0.27885 0.22343 0.26867 C 0.21406 0.26382 0.20416 0.26104 0.19496 0.25526 C 0.18107 0.24671 0.16857 0.23584 0.15503 0.22636 C 0.15017 0.22289 0.14826 0.21411 0.1434 0.21087 C 0.14114 0.20948 0.13889 0.20786 0.13663 0.20648 C 0.12656 0.1926 0.11527 0.18012 0.10677 0.1644 C 0.10225 0.15607 0.10139 0.14821 0.0967 0.13989 C 0.09722 0.12139 0.0967 0.10266 0.09843 0.0844 C 0.09913 0.07792 0.10694 0.06359 0.11007 0.05781 C 0.11441 0.04948 0.11892 0.04139 0.12343 0.0333 C 0.12482 0.03075 0.12795 0.03075 0.13003 0.0289 C 0.13576 0.02335 0.14114 0.01711 0.1467 0.0111 C 0.16163 -0.00462 0.1809 -0.01942 0.19843 -0.0289 C 0.2184 -0.03977 0.2408 -0.04624 0.26163 -0.05318 C 0.26927 -0.05572 0.28507 -0.05757 0.28507 -0.05734 C 0.30468 -0.06543 0.32482 -0.06774 0.3434 -0.07977 C 0.34843 -0.0867 0.35156 -0.09526 0.35677 -0.10196 C 0.35955 -0.10959 0.36059 -0.1163 0.3651 -0.12208 C 0.36684 -0.12948 0.36771 -0.13433 0.3717 -0.13988 C 0.37777 -0.16092 0.37586 -0.15121 0.3783 -0.16855 C 0.37291 -0.20693 0.34878 -0.21133 0.32343 -0.21526 C 0.27326 -0.21341 0.21823 -0.21734 0.18003 -0.16647 C 0.17899 -0.16347 0.17812 -0.16023 0.17673 -0.15745 C 0.17534 -0.15491 0.17291 -0.15376 0.1717 -0.15098 C 0.17048 -0.14821 0.17083 -0.14497 0.16996 -0.14196 C 0.16718 -0.13225 0.1625 -0.12532 0.16007 -0.11537 C 0.15798 -0.10682 0.15833 -0.10474 0.15677 -0.09549 C 0.15573 -0.08948 0.1533 -0.07769 0.1533 -0.07745 C 0.15277 -0.07098 0.15191 -0.06428 0.15173 -0.05757 C 0.15086 -0.03167 0.15208 -0.00555 0.15 0.02012 C 0.14965 0.0252 0.1408 0.0333 0.13836 0.03561 C 0.1276 0.04532 0.11267 0.04671 0.1 0.0511 C 0.08715 0.05041 0.0743 0.05087 0.06163 0.04879 C 0.05972 0.04856 0.0585 0.04555 0.05677 0.0444 C 0.04618 0.03723 0.03784 0.02867 0.0283 0.02012 C 0.02448 0.01665 0.01146 0.01572 0.01007 0.01549 C 0.00538 0.01133 3.33333E-6 0.00833 3.33333E-6 -2.02312E-6 " pathEditMode="relative" rAng="0" ptsTypes="ffffffffffff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4.) Making Recombinant Bacteria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60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800600" cy="5486400"/>
          </a:xfrm>
        </p:spPr>
        <p:txBody>
          <a:bodyPr>
            <a:noAutofit/>
          </a:bodyPr>
          <a:lstStyle/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Hundreds of different 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restriction enzymes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have been isolated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Each restriction enzyme or RE cuts DNA at a </a:t>
            </a:r>
            <a:r>
              <a:rPr lang="en-US" sz="3200" b="1" u="sng" cap="all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base sequence.</a:t>
            </a:r>
          </a:p>
          <a:p>
            <a:pPr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</p:txBody>
      </p:sp>
      <p:pic>
        <p:nvPicPr>
          <p:cNvPr id="11272" name="Picture 8" descr="DNAtw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 bwMode="auto">
          <a:xfrm>
            <a:off x="24882" y="1752600"/>
            <a:ext cx="4215101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Documents and Settings\LHOSTETT\My Documents\My Pictures\Microsoft Clip Organizer\j042420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8729" y="381000"/>
            <a:ext cx="905271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6" y="-762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4.) Making Recombinant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4000" dirty="0"/>
              <a:t>For example, </a:t>
            </a:r>
            <a:r>
              <a:rPr lang="en-US" sz="4000" dirty="0" err="1"/>
              <a:t>EcoRI</a:t>
            </a:r>
            <a:r>
              <a:rPr lang="en-US" sz="4000" dirty="0"/>
              <a:t> always cuts DNA at GAATTC as indicated below </a:t>
            </a:r>
          </a:p>
          <a:p>
            <a:endParaRPr lang="en-US" dirty="0"/>
          </a:p>
        </p:txBody>
      </p:sp>
      <p:pic>
        <p:nvPicPr>
          <p:cNvPr id="3075" name="Picture 3" descr="http://sps.k12.ar.us/massengale/images/img016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200400" y="3581400"/>
            <a:ext cx="396607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8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b="1" dirty="0"/>
              <a:t>The sequence GAATTC appear three time in the below strand of DNA, so it is cut into four pieces.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2400" y="1447800"/>
            <a:ext cx="8991600" cy="5029200"/>
            <a:chOff x="828" y="4432"/>
            <a:chExt cx="8640" cy="2880"/>
          </a:xfrm>
        </p:grpSpPr>
        <p:pic>
          <p:nvPicPr>
            <p:cNvPr id="1027" name="Picture 3" descr="C:\Documents and Settings\ASIM\Desktop\biotechnology notes bi_files\img018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1008" y="4623"/>
              <a:ext cx="8385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828" y="4432"/>
              <a:ext cx="8640" cy="28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447800" y="1752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95600" y="1676400"/>
            <a:ext cx="838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1752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5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172200"/>
          </a:xfrm>
        </p:spPr>
        <p:txBody>
          <a:bodyPr/>
          <a:lstStyle/>
          <a:p>
            <a:pPr lvl="0"/>
            <a:r>
              <a:rPr lang="en-US" sz="3200" dirty="0"/>
              <a:t>Fragments of DNA that has been cut with restriction enzymes have unpaired nucleotides at the ends called </a:t>
            </a:r>
            <a:r>
              <a:rPr lang="en-US" sz="3200" b="1" u="sng" dirty="0"/>
              <a:t>sticky ends</a:t>
            </a:r>
            <a:r>
              <a:rPr lang="en-US" sz="3200" dirty="0"/>
              <a:t>.</a:t>
            </a:r>
            <a:r>
              <a:rPr lang="en-US" sz="3200" b="1" dirty="0"/>
              <a:t> </a:t>
            </a:r>
            <a:r>
              <a:rPr lang="en-US" sz="3200" dirty="0"/>
              <a:t>Sticky ends have complimentary bases, so they </a:t>
            </a:r>
            <a:r>
              <a:rPr lang="en-US" sz="3200" b="1" u="sng" dirty="0"/>
              <a:t>could rejoin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04800" y="3048000"/>
            <a:ext cx="8610599" cy="3581400"/>
            <a:chOff x="1368" y="9180"/>
            <a:chExt cx="9180" cy="25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368" y="9180"/>
              <a:ext cx="9180" cy="25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2" name="Picture 4" descr="C:\Documents and Settings\ASIM\Desktop\biotechnology notes bi_files\img017.gif"/>
            <p:cNvPicPr>
              <a:picLocks noChangeAspect="1" noChangeArrowheads="1"/>
            </p:cNvPicPr>
            <p:nvPr/>
          </p:nvPicPr>
          <p:blipFill>
            <a:blip r:embed="rId2" r:link="rId3" cstate="print"/>
            <a:srcRect/>
            <a:stretch>
              <a:fillRect/>
            </a:stretch>
          </p:blipFill>
          <p:spPr bwMode="auto">
            <a:xfrm>
              <a:off x="1981" y="9691"/>
              <a:ext cx="8280" cy="1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453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1166" y="-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4.) Making Recombinant Bacteria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60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419600" cy="53340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.) Cut the gene of interest from the organism’s DNA with </a:t>
            </a:r>
            <a:r>
              <a:rPr lang="en-US" altLang="en-US" sz="2800" b="1" u="sng" dirty="0" smtClean="0">
                <a:latin typeface="Arial" pitchFamily="34" charset="0"/>
                <a:cs typeface="Arial" pitchFamily="34" charset="0"/>
              </a:rPr>
              <a:t>same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“restriction enzyme” (RE).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2" name="Picture 8" descr="DNA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44984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Documents and Settings\LHOSTETT\My Documents\My Pictures\Microsoft Clip Organizer\j042420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273558"/>
            <a:ext cx="1752600" cy="2212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1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1166" y="-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4.) Making Recombinant Bacteria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60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26047" y="914400"/>
            <a:ext cx="4617953" cy="579120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d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.) Combine the “sticky ends” of the two DNA pieces together with </a:t>
            </a:r>
            <a:r>
              <a:rPr lang="en-US" altLang="en-US" sz="2800" b="1" u="sng" dirty="0" smtClean="0">
                <a:latin typeface="Arial" pitchFamily="34" charset="0"/>
                <a:cs typeface="Arial" pitchFamily="34" charset="0"/>
              </a:rPr>
              <a:t>DNA ligase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(enzyme) – also known as </a:t>
            </a:r>
            <a:r>
              <a:rPr lang="en-US" altLang="en-US" sz="2800" b="1" u="sng" dirty="0" smtClean="0">
                <a:latin typeface="Arial" pitchFamily="34" charset="0"/>
                <a:cs typeface="Arial" pitchFamily="34" charset="0"/>
              </a:rPr>
              <a:t>gene splicing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This creates a </a:t>
            </a:r>
            <a:r>
              <a:rPr lang="en-US" altLang="en-US" sz="2800" b="1" u="sng" dirty="0" smtClean="0">
                <a:latin typeface="Arial" pitchFamily="34" charset="0"/>
                <a:cs typeface="Arial" pitchFamily="34" charset="0"/>
              </a:rPr>
              <a:t>vector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DNA molecule used to carry a gene of interest from one organism to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another.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</p:txBody>
      </p:sp>
      <p:pic>
        <p:nvPicPr>
          <p:cNvPr id="11272" name="Picture 8" descr="DNA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75343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9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991600" cy="6248400"/>
          </a:xfrm>
        </p:spPr>
        <p:txBody>
          <a:bodyPr/>
          <a:lstStyle/>
          <a:p>
            <a:pPr lvl="0"/>
            <a:r>
              <a:rPr lang="en-US" b="1" u="sng" dirty="0" smtClean="0"/>
              <a:t>Plasmids</a:t>
            </a:r>
            <a:r>
              <a:rPr lang="en-US" dirty="0" smtClean="0"/>
              <a:t> &amp; </a:t>
            </a:r>
            <a:r>
              <a:rPr lang="en-US" b="1" u="sng" dirty="0" smtClean="0"/>
              <a:t>viruses</a:t>
            </a:r>
            <a:r>
              <a:rPr lang="en-US" dirty="0" smtClean="0"/>
              <a:t> are the most commonly used vectors </a:t>
            </a:r>
          </a:p>
          <a:p>
            <a:endParaRPr lang="en-US" dirty="0"/>
          </a:p>
        </p:txBody>
      </p:sp>
      <p:pic>
        <p:nvPicPr>
          <p:cNvPr id="3074" name="Picture 2" descr="http://universe-review.ca/I10-71-plas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83367"/>
            <a:ext cx="7267575" cy="5474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61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81166" y="-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4.) Making Recombinant Bacteria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60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44196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.) Insert vector into bacteria.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.) The bacteria can now </a:t>
            </a:r>
            <a:r>
              <a:rPr lang="en-US" altLang="en-US" sz="3200" b="1" u="sng" dirty="0" smtClean="0">
                <a:latin typeface="Arial" pitchFamily="34" charset="0"/>
                <a:cs typeface="Arial" pitchFamily="34" charset="0"/>
              </a:rPr>
              <a:t>reproduce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recombinant DNA.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Arial" pitchFamily="34" charset="0"/>
                <a:cs typeface="Arial" pitchFamily="34" charset="0"/>
              </a:rPr>
              <a:t>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.) 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The foreign genes will be </a:t>
            </a:r>
            <a:r>
              <a:rPr lang="en-US" altLang="en-US" sz="3200" b="1" u="sng" dirty="0">
                <a:latin typeface="Arial" pitchFamily="34" charset="0"/>
                <a:cs typeface="Arial" pitchFamily="34" charset="0"/>
              </a:rPr>
              <a:t>expressed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in the bacteria.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altLang="en-US" sz="1400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en-US" sz="2000" dirty="0" smtClean="0"/>
          </a:p>
        </p:txBody>
      </p:sp>
      <p:pic>
        <p:nvPicPr>
          <p:cNvPr id="11272" name="Picture 8" descr="DNAtw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49847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-2.web.britannica.com/eb-media/87/22487-004-5347D5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3617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5.) Benefits of Recombinant Bacteria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334000" cy="5029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Bacteria can make human </a:t>
            </a:r>
            <a:r>
              <a:rPr lang="en-US" altLang="en-US" b="1" u="sng" dirty="0" smtClean="0"/>
              <a:t>insulin</a:t>
            </a:r>
            <a:r>
              <a:rPr lang="en-US" altLang="en-US" dirty="0" smtClean="0"/>
              <a:t> or </a:t>
            </a:r>
            <a:r>
              <a:rPr lang="en-US" altLang="en-US" b="1" u="sng" dirty="0" smtClean="0"/>
              <a:t>human growth hormone</a:t>
            </a:r>
            <a:r>
              <a:rPr lang="en-US" altLang="en-US" dirty="0" smtClean="0"/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altLang="en-US" dirty="0" smtClean="0"/>
          </a:p>
        </p:txBody>
      </p:sp>
      <p:pic>
        <p:nvPicPr>
          <p:cNvPr id="5" name="Picture 2" descr="http://www.biotechnologyonline.gov.au/images/contentpages/humaninsulin.gif"/>
          <p:cNvPicPr>
            <a:picLocks noChangeAspect="1" noChangeArrowheads="1"/>
          </p:cNvPicPr>
          <p:nvPr/>
        </p:nvPicPr>
        <p:blipFill>
          <a:blip r:embed="rId3" cstate="print"/>
          <a:srcRect t="5263" b="7895"/>
          <a:stretch>
            <a:fillRect/>
          </a:stretch>
        </p:blipFill>
        <p:spPr bwMode="auto">
          <a:xfrm>
            <a:off x="4724400" y="1371600"/>
            <a:ext cx="4245065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24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I. Selective Breeding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dirty="0" smtClean="0"/>
              <a:t>1.) </a:t>
            </a:r>
            <a:r>
              <a:rPr lang="en-US" altLang="en-US" b="1" u="sng" dirty="0" smtClean="0"/>
              <a:t>Selective breeding </a:t>
            </a:r>
            <a:r>
              <a:rPr lang="en-US" altLang="en-US" dirty="0" smtClean="0"/>
              <a:t>= The process by which desired traits of certain plants and animals are selected and passed on to their future generations.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Breed only those plants or animals with desirable traits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dirty="0" smtClean="0"/>
              <a:t>2.) People have been using selective breeding for 1000’s of years with farm crops and domesticated animals.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" name="Picture 7" descr="bio_do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3120656" cy="167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291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5.) Benefits of Recombinant Bacteria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029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Bacteria can be engineered to “eat” </a:t>
            </a:r>
            <a:r>
              <a:rPr lang="en-US" altLang="en-US" b="1" u="sng" dirty="0" smtClean="0"/>
              <a:t>oil </a:t>
            </a:r>
            <a:r>
              <a:rPr lang="en-US" altLang="en-US" dirty="0" smtClean="0"/>
              <a:t>spills.</a:t>
            </a:r>
          </a:p>
        </p:txBody>
      </p:sp>
      <p:pic>
        <p:nvPicPr>
          <p:cNvPr id="13317" name="Picture 5" descr="3469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7912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44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371600"/>
          </a:xfrm>
        </p:spPr>
        <p:txBody>
          <a:bodyPr>
            <a:normAutofit fontScale="90000"/>
          </a:bodyPr>
          <a:lstStyle/>
          <a:p>
            <a:r>
              <a:rPr lang="en-US" sz="4800" i="1" dirty="0"/>
              <a:t>V. 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029200" cy="472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1.  DNA fingerprinting - Recombinant DNA techniques are used in </a:t>
            </a:r>
            <a:r>
              <a:rPr lang="en-US" sz="3200" b="1" u="sng" dirty="0" smtClean="0"/>
              <a:t>DNA fingerprinting</a:t>
            </a:r>
            <a:endParaRPr lang="en-US" sz="3200" dirty="0" smtClean="0"/>
          </a:p>
          <a:p>
            <a:endParaRPr lang="en-US" sz="3600" dirty="0"/>
          </a:p>
        </p:txBody>
      </p:sp>
      <p:pic>
        <p:nvPicPr>
          <p:cNvPr id="4098" name="Picture 2" descr="http://tbn2.google.com/images?q=tbn:VpCS_Zkhtrfq-M:http://diverge.hunter.cuny.edu/~weigang/Images/10-14_fingerprints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438400"/>
            <a:ext cx="3765143" cy="3097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3900" i="1" dirty="0" smtClean="0"/>
              <a:t>V</a:t>
            </a:r>
            <a:r>
              <a:rPr lang="en-US" sz="3900" b="1" i="1" dirty="0" smtClean="0"/>
              <a:t>. GENETIC ENGINEERING: What Can We Do With Genes?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u="sng" dirty="0" smtClean="0"/>
              <a:t>Gene therapy:</a:t>
            </a:r>
            <a:r>
              <a:rPr lang="en-US" sz="3200" b="1" dirty="0" smtClean="0"/>
              <a:t> </a:t>
            </a:r>
            <a:r>
              <a:rPr lang="en-US" sz="3200" dirty="0" smtClean="0"/>
              <a:t>A "normal" gene is inserted into the genome to replace an "abnormal," disease-causing gene.</a:t>
            </a:r>
          </a:p>
          <a:p>
            <a:endParaRPr lang="en-US" dirty="0"/>
          </a:p>
        </p:txBody>
      </p:sp>
      <p:pic>
        <p:nvPicPr>
          <p:cNvPr id="52226" name="Picture 2" descr="http://www.chinese-culture.net/pix/gene_therap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89113"/>
            <a:ext cx="6781800" cy="38688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991600" cy="1143000"/>
          </a:xfrm>
        </p:spPr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991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the future, may be used treat a disorder by inserting a gene into a patient’s cells instead of using drugs or surgery. </a:t>
            </a:r>
          </a:p>
          <a:p>
            <a:r>
              <a:rPr lang="en-US" dirty="0" smtClean="0"/>
              <a:t>Types of gene therapy:</a:t>
            </a:r>
          </a:p>
          <a:p>
            <a:pPr lvl="3"/>
            <a:r>
              <a:rPr lang="en-US" b="1" u="sng" dirty="0" smtClean="0"/>
              <a:t>Replacing</a:t>
            </a:r>
            <a:r>
              <a:rPr lang="en-US" dirty="0" smtClean="0"/>
              <a:t> a mutated gene that causes disease with a healthy copy of the gene</a:t>
            </a:r>
          </a:p>
          <a:p>
            <a:pPr lvl="3"/>
            <a:r>
              <a:rPr lang="en-US" b="1" u="sng" dirty="0" smtClean="0"/>
              <a:t>Inactivating</a:t>
            </a:r>
            <a:r>
              <a:rPr lang="en-US" dirty="0" smtClean="0"/>
              <a:t>, or “knocking out,” a mutated gene that is functioning improperly.</a:t>
            </a:r>
          </a:p>
          <a:p>
            <a:pPr lvl="3"/>
            <a:r>
              <a:rPr lang="en-US" b="1" u="sng" dirty="0" smtClean="0"/>
              <a:t>Introducing</a:t>
            </a:r>
            <a:r>
              <a:rPr lang="en-US" dirty="0" smtClean="0"/>
              <a:t> a new gene into the body to help fight a disease.</a:t>
            </a:r>
          </a:p>
          <a:p>
            <a:endParaRPr lang="en-US" dirty="0"/>
          </a:p>
        </p:txBody>
      </p:sp>
      <p:pic>
        <p:nvPicPr>
          <p:cNvPr id="173058" name="Picture 2" descr="Gene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8991600" cy="1143000"/>
          </a:xfrm>
        </p:spPr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8991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Currently, the only way for you to receive gene therapy is to participate in a clinical trial.</a:t>
            </a:r>
          </a:p>
          <a:p>
            <a:pPr lvl="1"/>
            <a:r>
              <a:rPr lang="en-US" dirty="0" smtClean="0"/>
              <a:t> </a:t>
            </a:r>
            <a:r>
              <a:rPr lang="en-US" b="1" u="sng" dirty="0" smtClean="0"/>
              <a:t>Clinical trials </a:t>
            </a:r>
            <a:r>
              <a:rPr lang="en-US" dirty="0" smtClean="0"/>
              <a:t>are research studies that help doctors determine whether a gene therapy approach is safe for people.</a:t>
            </a:r>
          </a:p>
          <a:p>
            <a:endParaRPr lang="en-US" dirty="0"/>
          </a:p>
        </p:txBody>
      </p:sp>
      <p:pic>
        <p:nvPicPr>
          <p:cNvPr id="174082" name="Picture 2" descr="C:\Users\Staff\AppData\Local\Microsoft\Windows\Temporary Internet Files\Content.IE5\62TOB7WK\MP9004422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20" y="4572000"/>
            <a:ext cx="3058160" cy="20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1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 dirty="0" smtClean="0"/>
              <a:t>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991600" cy="5181600"/>
          </a:xfrm>
        </p:spPr>
        <p:txBody>
          <a:bodyPr/>
          <a:lstStyle/>
          <a:p>
            <a:pPr lvl="0"/>
            <a:r>
              <a:rPr lang="en-US" dirty="0" smtClean="0"/>
              <a:t>The Food and Drug Administration (FDA) has </a:t>
            </a:r>
            <a:r>
              <a:rPr lang="en-US" b="1" u="sng" cap="all" dirty="0" smtClean="0"/>
              <a:t>not</a:t>
            </a:r>
            <a:r>
              <a:rPr lang="en-US" dirty="0" smtClean="0"/>
              <a:t> yet approved any human gene therapy product for </a:t>
            </a:r>
            <a:r>
              <a:rPr lang="en-US" b="1" u="sng" dirty="0" smtClean="0"/>
              <a:t>sale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1746" name="Picture 2" descr="http://www.acc-tv.com/images/globalnews/ogco_fda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2590800" y="0"/>
            <a:ext cx="510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" charset="0"/>
              </a:rPr>
              <a:t>APPLICATIONS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7620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>
              <a:solidFill>
                <a:srgbClr val="FFB2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" charset="0"/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solidFill>
                <a:srgbClr val="FFB21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762000" y="6096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B21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" charset="0"/>
              </a:rPr>
              <a:t>One type of gene therapy procedure</a:t>
            </a:r>
          </a:p>
        </p:txBody>
      </p:sp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371600"/>
            <a:ext cx="43799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381000"/>
            <a:ext cx="8991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Making of Insulin </a:t>
            </a:r>
            <a:r>
              <a:rPr lang="en-US" dirty="0" smtClean="0">
                <a:hlinkClick r:id="rId2"/>
              </a:rPr>
              <a:t>http://www.youtube.com/watch?v=AEINuCL-5wc&amp;feature=related</a:t>
            </a:r>
            <a:endParaRPr lang="en-US" dirty="0" smtClean="0"/>
          </a:p>
          <a:p>
            <a:r>
              <a:rPr lang="en-US" dirty="0" smtClean="0"/>
              <a:t>Gene Therapy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http://www.youtube.com/watch?v=EfXK50Bxod8&amp;feature=PlayList&amp;p=75527107C0AFBA9F&amp;playnext=1&amp;playnext_from=PL&amp;index=43</a:t>
            </a:r>
            <a:endParaRPr lang="en-US" dirty="0" smtClean="0"/>
          </a:p>
          <a:p>
            <a:r>
              <a:rPr lang="en-US" dirty="0" smtClean="0"/>
              <a:t>Blindness </a:t>
            </a:r>
            <a:r>
              <a:rPr lang="en-US" dirty="0" smtClean="0">
                <a:hlinkClick r:id="rId4"/>
              </a:rPr>
              <a:t>http://www.youtube.com/watch?v=NmftOETlyyg&amp;feature=PlayList&amp;p=75527107C0AFBA9F&amp;playnext=1&amp;playnext_from=PL&amp;index=44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74" y="-76200"/>
            <a:ext cx="8991600" cy="1143000"/>
          </a:xfrm>
        </p:spPr>
        <p:txBody>
          <a:bodyPr/>
          <a:lstStyle/>
          <a:p>
            <a:r>
              <a:rPr lang="en-US" dirty="0" smtClean="0"/>
              <a:t>Risk Factors of 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7696200" cy="50292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Unwanted</a:t>
            </a:r>
            <a:r>
              <a:rPr lang="en-US" b="1" dirty="0" smtClean="0"/>
              <a:t> immune system reaction.</a:t>
            </a:r>
            <a:r>
              <a:rPr lang="en-US" dirty="0" smtClean="0"/>
              <a:t> Your body's immune system may see the newly introduced viruses as intruders and attack them (inflammation &amp; organ failure). </a:t>
            </a:r>
          </a:p>
          <a:p>
            <a:r>
              <a:rPr lang="en-US" b="1" dirty="0" smtClean="0"/>
              <a:t>Targeting the </a:t>
            </a:r>
            <a:r>
              <a:rPr lang="en-US" b="1" u="sng" dirty="0" smtClean="0"/>
              <a:t>wrong cells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iruses cold infect healthy cells and cause other illnesses, including cancer. </a:t>
            </a:r>
          </a:p>
          <a:p>
            <a:endParaRPr lang="en-US" dirty="0"/>
          </a:p>
        </p:txBody>
      </p:sp>
      <p:pic>
        <p:nvPicPr>
          <p:cNvPr id="4" name="Picture 2" descr="http://www.nature.com/nature/journal/v450/n7173/images/4501168a-i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978" y="2645229"/>
            <a:ext cx="1954986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" y="25400"/>
            <a:ext cx="8991600" cy="1143000"/>
          </a:xfrm>
        </p:spPr>
        <p:txBody>
          <a:bodyPr/>
          <a:lstStyle/>
          <a:p>
            <a:r>
              <a:rPr lang="en-US" dirty="0" smtClean="0"/>
              <a:t>Risk Factors of Gene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991600" cy="541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Infection</a:t>
            </a:r>
            <a:r>
              <a:rPr lang="en-US" b="1" dirty="0" smtClean="0"/>
              <a:t> caused by the virus.</a:t>
            </a:r>
            <a:r>
              <a:rPr lang="en-US" dirty="0" smtClean="0"/>
              <a:t> </a:t>
            </a:r>
            <a:r>
              <a:rPr lang="en-US" dirty="0"/>
              <a:t>V</a:t>
            </a:r>
            <a:r>
              <a:rPr lang="en-US" dirty="0" smtClean="0"/>
              <a:t>iruses may recover their original ability to cause disease.</a:t>
            </a:r>
          </a:p>
          <a:p>
            <a:r>
              <a:rPr lang="en-US" b="1" dirty="0" smtClean="0"/>
              <a:t>Possibility of causing a </a:t>
            </a:r>
            <a:r>
              <a:rPr lang="en-US" b="1" u="sng" dirty="0" smtClean="0"/>
              <a:t>tumor</a:t>
            </a:r>
            <a:r>
              <a:rPr lang="en-US" b="1" dirty="0" smtClean="0"/>
              <a:t>.</a:t>
            </a:r>
            <a:r>
              <a:rPr lang="en-US" dirty="0" smtClean="0"/>
              <a:t> If the new genes get inserted in the wrong spot in your DNA, there is a chance that the insertion might lead to tumor formation. </a:t>
            </a:r>
          </a:p>
          <a:p>
            <a:endParaRPr lang="en-US" dirty="0"/>
          </a:p>
        </p:txBody>
      </p:sp>
      <p:pic>
        <p:nvPicPr>
          <p:cNvPr id="74754" name="Picture 2" descr="C:\Users\Staff\AppData\Local\Microsoft\Windows\Temporary Internet Files\Content.IE5\071LJP6B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359400"/>
            <a:ext cx="162532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II. Human Genome Project (HGP)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382000" cy="50292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1.) HGP = </a:t>
            </a:r>
            <a:r>
              <a:rPr lang="en-US" b="1" u="sng" dirty="0" smtClean="0"/>
              <a:t>Map</a:t>
            </a:r>
            <a:r>
              <a:rPr lang="en-US" dirty="0" smtClean="0"/>
              <a:t> of all 30,000 genes on the 46 human chromosomes (1988-2003)</a:t>
            </a:r>
          </a:p>
          <a:p>
            <a:pPr lvl="1" eaLnBrk="1" hangingPunct="1"/>
            <a:r>
              <a:rPr lang="en-US" dirty="0" smtClean="0"/>
              <a:t>Information has led to many advances in the fields of medicine, agriculture, bio-engineering</a:t>
            </a:r>
          </a:p>
          <a:p>
            <a:pPr marL="0" indent="0">
              <a:buNone/>
            </a:pPr>
            <a:r>
              <a:rPr lang="en-US" altLang="en-US" dirty="0" smtClean="0"/>
              <a:t>2.) An </a:t>
            </a:r>
            <a:r>
              <a:rPr lang="en-US" altLang="en-US" dirty="0"/>
              <a:t>organism’s</a:t>
            </a:r>
            <a:r>
              <a:rPr lang="en-US" altLang="en-US" b="1" u="sng" dirty="0"/>
              <a:t> genome </a:t>
            </a:r>
            <a:r>
              <a:rPr lang="en-US" altLang="en-US" dirty="0"/>
              <a:t>is the total DNA in the nucleus of each cell</a:t>
            </a:r>
            <a:endParaRPr lang="en-US" dirty="0" smtClean="0"/>
          </a:p>
        </p:txBody>
      </p:sp>
      <p:pic>
        <p:nvPicPr>
          <p:cNvPr id="73730" name="Picture 2" descr="C:\Users\Staff\AppData\Local\Microsoft\Windows\Temporary Internet Files\Content.IE5\071LJP6B\MC91021638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208829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. 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4800600" cy="4724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dirty="0" smtClean="0"/>
              <a:t>3. </a:t>
            </a:r>
            <a:r>
              <a:rPr lang="en-US" sz="4000" b="1" u="sng" dirty="0" smtClean="0"/>
              <a:t>Gene cloning:</a:t>
            </a:r>
            <a:r>
              <a:rPr lang="en-US" sz="4000" b="1" dirty="0" smtClean="0"/>
              <a:t> </a:t>
            </a:r>
            <a:r>
              <a:rPr lang="en-US" sz="4000" dirty="0" smtClean="0"/>
              <a:t>Creating genetically IDENTICAL copies</a:t>
            </a:r>
            <a:r>
              <a:rPr lang="en-US" sz="4000" u="sng" dirty="0" smtClean="0"/>
              <a:t> </a:t>
            </a:r>
          </a:p>
          <a:p>
            <a:pPr marL="320040" lvl="1" indent="0">
              <a:buNone/>
            </a:pPr>
            <a:endParaRPr lang="en-US" sz="4000" dirty="0" smtClean="0"/>
          </a:p>
          <a:p>
            <a:endParaRPr lang="en-US" dirty="0"/>
          </a:p>
        </p:txBody>
      </p:sp>
      <p:pic>
        <p:nvPicPr>
          <p:cNvPr id="75778" name="Picture 2" descr="https://encrypted-tbn1.gstatic.com/images?q=tbn:ANd9GcRg-VywORGHXhOsg0z9xq3lc3pizBuhEFgN4GkhUTo6ycNSlWq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2895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04800"/>
            <a:ext cx="6934200" cy="5821363"/>
          </a:xfrm>
        </p:spPr>
        <p:txBody>
          <a:bodyPr>
            <a:normAutofit/>
          </a:bodyPr>
          <a:lstStyle/>
          <a:p>
            <a:r>
              <a:rPr lang="en-US" dirty="0" smtClean="0"/>
              <a:t>Ex: </a:t>
            </a:r>
            <a:r>
              <a:rPr lang="en-US" b="1" u="sng" dirty="0" smtClean="0"/>
              <a:t>Dolly</a:t>
            </a:r>
            <a:r>
              <a:rPr lang="en-US" dirty="0"/>
              <a:t> </a:t>
            </a:r>
            <a:r>
              <a:rPr lang="en-US" dirty="0" smtClean="0"/>
              <a:t>(1996-2003)- it </a:t>
            </a:r>
            <a:r>
              <a:rPr lang="en-US" dirty="0"/>
              <a:t>took 276 attempts before </a:t>
            </a:r>
            <a:r>
              <a:rPr lang="en-US" dirty="0" smtClean="0"/>
              <a:t>successful</a:t>
            </a:r>
            <a:endParaRPr lang="en-US" dirty="0"/>
          </a:p>
        </p:txBody>
      </p:sp>
      <p:pic>
        <p:nvPicPr>
          <p:cNvPr id="2050" name="Picture 2" descr="dol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193167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8" descr="http://www.goldiesroom.org/Multimedia/Bio_Images/14%20Mitosis%20and%20Asexual/08%20Cloning%20Over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799"/>
            <a:ext cx="7315200" cy="44511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V. 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0"/>
            <a:ext cx="5257800" cy="4038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Stem cells are extracted from the egg after it has divided for 5 days. </a:t>
            </a:r>
          </a:p>
          <a:p>
            <a:endParaRPr lang="en-US" sz="3000" dirty="0"/>
          </a:p>
        </p:txBody>
      </p:sp>
      <p:pic>
        <p:nvPicPr>
          <p:cNvPr id="14338" name="Picture 2" descr="Blastocyst"/>
          <p:cNvPicPr>
            <a:picLocks noChangeAspect="1" noChangeArrowheads="1"/>
          </p:cNvPicPr>
          <p:nvPr/>
        </p:nvPicPr>
        <p:blipFill>
          <a:blip r:embed="rId2" cstate="print"/>
          <a:srcRect l="20755" t="5032" r="9434"/>
          <a:stretch>
            <a:fillRect/>
          </a:stretch>
        </p:blipFill>
        <p:spPr bwMode="auto">
          <a:xfrm>
            <a:off x="5257800" y="1447800"/>
            <a:ext cx="3581400" cy="3653997"/>
          </a:xfrm>
          <a:prstGeom prst="rect">
            <a:avLst/>
          </a:prstGeom>
          <a:noFill/>
        </p:spPr>
      </p:pic>
      <p:sp>
        <p:nvSpPr>
          <p:cNvPr id="7" name="Left Brace 6"/>
          <p:cNvSpPr/>
          <p:nvPr/>
        </p:nvSpPr>
        <p:spPr>
          <a:xfrm rot="16200000">
            <a:off x="6324600" y="3200400"/>
            <a:ext cx="1752600" cy="2209800"/>
          </a:xfrm>
          <a:prstGeom prst="lef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5105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 Black" pitchFamily="34" charset="0"/>
              </a:rPr>
              <a:t>Stem Cells</a:t>
            </a:r>
            <a:endParaRPr lang="en-US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325562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V. 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66294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extraction process destroys the embryo, which raises a variety of </a:t>
            </a:r>
            <a:r>
              <a:rPr lang="en-US" sz="3200" b="1" u="sng" dirty="0" smtClean="0"/>
              <a:t>ethical concerns</a:t>
            </a:r>
            <a:r>
              <a:rPr lang="en-US" sz="3200" dirty="0" smtClean="0"/>
              <a:t>. </a:t>
            </a:r>
          </a:p>
          <a:p>
            <a:r>
              <a:rPr lang="en-US" sz="3200" dirty="0"/>
              <a:t>R</a:t>
            </a:r>
            <a:r>
              <a:rPr lang="en-US" sz="3200" dirty="0" smtClean="0"/>
              <a:t>esearchers hope that stem cells can be a treatment for heart disease, Alzheimer's, cancer, and other diseases.</a:t>
            </a:r>
            <a:endParaRPr lang="en-US" sz="3200" dirty="0"/>
          </a:p>
        </p:txBody>
      </p:sp>
      <p:pic>
        <p:nvPicPr>
          <p:cNvPr id="13314" name="Picture 2" descr="http://www.piaw.org/graphics/ethics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2438400"/>
            <a:ext cx="238125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V</a:t>
            </a:r>
            <a:r>
              <a:rPr lang="en-US" i="1" dirty="0" smtClean="0"/>
              <a:t>. GENETIC ENGINEERING: What Can We Do With Genes?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14499"/>
            <a:ext cx="8915400" cy="4800600"/>
          </a:xfrm>
        </p:spPr>
        <p:txBody>
          <a:bodyPr/>
          <a:lstStyle/>
          <a:p>
            <a:pPr lvl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1" u="sng" dirty="0" smtClean="0"/>
              <a:t>Genetically Modified Organisms </a:t>
            </a:r>
            <a:r>
              <a:rPr lang="en-US" dirty="0" smtClean="0"/>
              <a:t>(GMO) = are organisms with artificially altered DNA. They can be created by:</a:t>
            </a:r>
          </a:p>
          <a:p>
            <a:endParaRPr lang="en-US" dirty="0"/>
          </a:p>
        </p:txBody>
      </p:sp>
      <p:pic>
        <p:nvPicPr>
          <p:cNvPr id="12290" name="Picture 2" descr="Photo of c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733800"/>
            <a:ext cx="2238375" cy="2857500"/>
          </a:xfrm>
          <a:prstGeom prst="rect">
            <a:avLst/>
          </a:prstGeom>
          <a:noFill/>
        </p:spPr>
      </p:pic>
      <p:pic>
        <p:nvPicPr>
          <p:cNvPr id="12294" name="Picture 6" descr="http://www.nationmultimedia.com/2007/07/01/technology/images/30038679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1800225" cy="2400300"/>
          </a:xfrm>
          <a:prstGeom prst="rect">
            <a:avLst/>
          </a:prstGeom>
          <a:noFill/>
        </p:spPr>
      </p:pic>
      <p:pic>
        <p:nvPicPr>
          <p:cNvPr id="12295" name="Picture 7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59613">
            <a:off x="5541006" y="3841614"/>
            <a:ext cx="1655894" cy="2147765"/>
          </a:xfrm>
          <a:prstGeom prst="rect">
            <a:avLst/>
          </a:prstGeom>
          <a:noFill/>
        </p:spPr>
      </p:pic>
      <p:pic>
        <p:nvPicPr>
          <p:cNvPr id="8" name="Picture 7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59613">
            <a:off x="511806" y="3917814"/>
            <a:ext cx="1655894" cy="21477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Genetically Modified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458200" cy="5105400"/>
          </a:xfrm>
        </p:spPr>
        <p:txBody>
          <a:bodyPr>
            <a:normAutofit/>
          </a:bodyPr>
          <a:lstStyle/>
          <a:p>
            <a:pPr lvl="0"/>
            <a:r>
              <a:rPr lang="en-US" b="1" u="sng" dirty="0" smtClean="0"/>
              <a:t>Adding </a:t>
            </a:r>
            <a:r>
              <a:rPr lang="en-US" dirty="0" smtClean="0"/>
              <a:t>a foreign gene:  Organisms that are altered in this way are known as transgenic organisms. </a:t>
            </a:r>
          </a:p>
          <a:p>
            <a:pPr lvl="0"/>
            <a:r>
              <a:rPr lang="en-US" b="1" u="sng" dirty="0" smtClean="0"/>
              <a:t>Altering </a:t>
            </a:r>
            <a:r>
              <a:rPr lang="en-US" dirty="0" smtClean="0"/>
              <a:t>the base sequence of an existing gene: (Gene therapy)</a:t>
            </a:r>
          </a:p>
          <a:p>
            <a:endParaRPr lang="en-US" dirty="0"/>
          </a:p>
        </p:txBody>
      </p:sp>
      <p:pic>
        <p:nvPicPr>
          <p:cNvPr id="11266" name="Picture 2" descr="t:\Documents and Settings\LHOSTETT\My Documents\My Pictures\Microsoft Clip Organizer\j02807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876800"/>
            <a:ext cx="1854451" cy="1743338"/>
          </a:xfrm>
          <a:prstGeom prst="rect">
            <a:avLst/>
          </a:prstGeom>
          <a:noFill/>
        </p:spPr>
      </p:pic>
      <p:pic>
        <p:nvPicPr>
          <p:cNvPr id="11265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2726">
            <a:off x="6717339" y="4437497"/>
            <a:ext cx="1494251" cy="19381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2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Genetically Modified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399" y="1371600"/>
            <a:ext cx="8756729" cy="51054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Deleting </a:t>
            </a:r>
            <a:r>
              <a:rPr lang="en-US" sz="3200" dirty="0" smtClean="0"/>
              <a:t>or "Turning off" an existing gene: (so they don't produce their protein). </a:t>
            </a:r>
          </a:p>
          <a:p>
            <a:pPr lvl="1"/>
            <a:r>
              <a:rPr lang="en-US" sz="3200" dirty="0" smtClean="0"/>
              <a:t>Ex: deactivating the gene responsible for the ripening of tomatoes. This new gene can then be inserted into tomato DNA to give them a longer shelf life.</a:t>
            </a:r>
          </a:p>
          <a:p>
            <a:endParaRPr lang="en-US" dirty="0"/>
          </a:p>
        </p:txBody>
      </p:sp>
      <p:pic>
        <p:nvPicPr>
          <p:cNvPr id="10242" name="Picture 2" descr="http://z.about.com/d/gardening/1/0/Q/Q/V_Tomato_CountryTa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781550"/>
            <a:ext cx="2392224" cy="2076450"/>
          </a:xfrm>
          <a:prstGeom prst="rect">
            <a:avLst/>
          </a:prstGeom>
          <a:noFill/>
        </p:spPr>
      </p:pic>
      <p:pic>
        <p:nvPicPr>
          <p:cNvPr id="4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2726">
            <a:off x="7022139" y="4673396"/>
            <a:ext cx="1494251" cy="19381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Genetically Modified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GMO are also called, </a:t>
            </a:r>
            <a:r>
              <a:rPr lang="en-US" b="1" u="sng" dirty="0"/>
              <a:t>t</a:t>
            </a:r>
            <a:r>
              <a:rPr lang="en-US" b="1" u="sng" dirty="0" smtClean="0"/>
              <a:t>ransgenic organisms</a:t>
            </a:r>
            <a:r>
              <a:rPr lang="en-US" b="1" dirty="0" smtClean="0"/>
              <a:t>:  </a:t>
            </a:r>
            <a:r>
              <a:rPr lang="en-US" dirty="0" smtClean="0"/>
              <a:t>organisms that contain functional recombinant DNA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glo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4286250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0" y="3124200"/>
            <a:ext cx="3962400" cy="3739485"/>
          </a:xfrm>
          <a:prstGeom prst="rect">
            <a:avLst/>
          </a:prstGeom>
          <a:ln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hlinkClick r:id="rId3" tooltip="Permanent Link: GloFish: World’s First Transgenic Pet"/>
              </a:rPr>
              <a:t>GloFish</a:t>
            </a:r>
            <a:r>
              <a:rPr lang="en-US" sz="3000" b="1" dirty="0" smtClean="0">
                <a:solidFill>
                  <a:srgbClr val="7030A0"/>
                </a:solidFill>
                <a:hlinkClick r:id="rId3" tooltip="Permanent Link: GloFish: World’s First Transgenic Pet"/>
              </a:rPr>
              <a:t>: World’s First Transgenic Pet</a:t>
            </a:r>
            <a:endParaRPr lang="en-US" sz="3000" b="1" dirty="0" smtClean="0">
              <a:solidFill>
                <a:srgbClr val="7030A0"/>
              </a:solidFill>
            </a:endParaRPr>
          </a:p>
          <a:p>
            <a:r>
              <a:rPr lang="en-US" sz="3000" dirty="0" smtClean="0"/>
              <a:t>Genes from jellyfish and coral give the </a:t>
            </a:r>
            <a:r>
              <a:rPr lang="en-US" sz="3000" dirty="0" err="1" smtClean="0">
                <a:hlinkClick r:id="rId4"/>
              </a:rPr>
              <a:t>GloFish</a:t>
            </a:r>
            <a:r>
              <a:rPr lang="en-US" sz="3000" dirty="0" smtClean="0"/>
              <a:t> their vivid colors: </a:t>
            </a:r>
            <a:r>
              <a:rPr lang="en-US" sz="3000" b="1" dirty="0" err="1" smtClean="0"/>
              <a:t>starfire</a:t>
            </a:r>
            <a:r>
              <a:rPr lang="en-US" sz="3000" b="1" dirty="0" smtClean="0"/>
              <a:t> red</a:t>
            </a:r>
            <a:r>
              <a:rPr lang="en-US" sz="3000" dirty="0" smtClean="0"/>
              <a:t>, </a:t>
            </a:r>
            <a:r>
              <a:rPr lang="en-US" sz="3000" b="1" dirty="0" smtClean="0"/>
              <a:t>electric green</a:t>
            </a:r>
            <a:r>
              <a:rPr lang="en-US" sz="3000" dirty="0" smtClean="0"/>
              <a:t>, and </a:t>
            </a:r>
            <a:r>
              <a:rPr lang="en-US" sz="3000" b="1" dirty="0" smtClean="0"/>
              <a:t>sunburst orange</a:t>
            </a:r>
            <a:r>
              <a:rPr lang="en-US" sz="3000" dirty="0" smtClean="0"/>
              <a:t>. </a:t>
            </a: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1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17625"/>
            <a:ext cx="5715000" cy="4960938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altLang="en-US" sz="36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Transgenic PLANTS</a:t>
            </a:r>
          </a:p>
          <a:p>
            <a:pPr marL="533400" indent="-533400" algn="ctr" eaLnBrk="1" hangingPunct="1">
              <a:lnSpc>
                <a:spcPct val="90000"/>
              </a:lnSpc>
              <a:buFontTx/>
              <a:buNone/>
            </a:pPr>
            <a:endParaRPr lang="en-US" alt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isease-resistant and insect-resistant crops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Hardier fruit 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70-75% of food in supermarket is genetically modified.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400" dirty="0" smtClean="0"/>
          </a:p>
        </p:txBody>
      </p:sp>
      <p:pic>
        <p:nvPicPr>
          <p:cNvPr id="14345" name="Picture 9" descr="food-genetically_modified_organisms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42578"/>
            <a:ext cx="1259285" cy="160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_128926_gm_food_300_(08-07-98)_gr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91" y="4648200"/>
            <a:ext cx="2724150" cy="16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persp18_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91" y="1066800"/>
            <a:ext cx="2381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9868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5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6000" b="1" spc="50" dirty="0" smtClean="0">
                <a:ln w="13500">
                  <a:solidFill>
                    <a:srgbClr val="00B0F0"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itchFamily="82" charset="0"/>
              </a:rPr>
              <a:t>Examples of Transgenic Plants</a:t>
            </a:r>
            <a:endParaRPr lang="en-US" sz="6000" b="1" spc="50" dirty="0">
              <a:ln w="13500">
                <a:solidFill>
                  <a:srgbClr val="00B0F0">
                    <a:alpha val="65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173058" name="Picture 2" descr="http://t3.gstatic.com/images?q=tbn:ANd9GcTzi_GXfwnoZNT-nLOxsHudqNevFm0EXhU57cv4IPHB24C8Q2e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258931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Autofit/>
          </a:bodyPr>
          <a:lstStyle/>
          <a:p>
            <a:r>
              <a:rPr lang="en-US" sz="4800" b="1" i="1" cap="all" dirty="0" smtClean="0"/>
              <a:t>III. Genetic </a:t>
            </a:r>
            <a:r>
              <a:rPr lang="en-US" sz="4800" b="1" i="1" cap="all" dirty="0"/>
              <a:t>Engineering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105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4000" dirty="0"/>
              <a:t>1</a:t>
            </a:r>
            <a:r>
              <a:rPr lang="en-US" sz="4000" dirty="0" smtClean="0"/>
              <a:t>.) Biotechnology </a:t>
            </a:r>
            <a:r>
              <a:rPr lang="en-US" sz="4000" dirty="0"/>
              <a:t>refers to technology used to </a:t>
            </a:r>
            <a:r>
              <a:rPr lang="en-US" sz="4000" b="1" u="sng" dirty="0"/>
              <a:t>manipulate</a:t>
            </a:r>
            <a:r>
              <a:rPr lang="en-US" sz="4000" b="1" dirty="0"/>
              <a:t> </a:t>
            </a:r>
            <a:r>
              <a:rPr lang="en-US" sz="4000" dirty="0"/>
              <a:t>DNA.</a:t>
            </a:r>
          </a:p>
          <a:p>
            <a:pPr>
              <a:buNone/>
            </a:pPr>
            <a:r>
              <a:rPr lang="en-US" sz="4000" dirty="0"/>
              <a:t>2</a:t>
            </a:r>
            <a:r>
              <a:rPr lang="en-US" sz="4000" dirty="0" smtClean="0"/>
              <a:t>.)</a:t>
            </a:r>
            <a:r>
              <a:rPr lang="en-US" sz="4000" dirty="0"/>
              <a:t> </a:t>
            </a:r>
            <a:r>
              <a:rPr lang="en-US" sz="4000" dirty="0" smtClean="0"/>
              <a:t>The </a:t>
            </a:r>
            <a:r>
              <a:rPr lang="en-US" sz="4000" dirty="0"/>
              <a:t>procedures are often referred to as </a:t>
            </a:r>
            <a:r>
              <a:rPr lang="en-US" sz="4000" b="1" u="sng" dirty="0"/>
              <a:t>genetic engineering</a:t>
            </a:r>
            <a:r>
              <a:rPr lang="en-US" sz="4000" dirty="0"/>
              <a:t>.</a:t>
            </a:r>
          </a:p>
          <a:p>
            <a:pPr>
              <a:buNone/>
            </a:pPr>
            <a:r>
              <a:rPr lang="en-US" dirty="0"/>
              <a:t> 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098" name="Picture 2" descr="t:\Documents and Settings\LHOSTETT\My Documents\My Pictures\Microsoft Clip Organizer\j029682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758995"/>
            <a:ext cx="2343150" cy="30990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852" y="-2286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A.) Transgenic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991600" cy="5410200"/>
          </a:xfrm>
        </p:spPr>
        <p:txBody>
          <a:bodyPr/>
          <a:lstStyle/>
          <a:p>
            <a:r>
              <a:rPr lang="en-US" b="1" u="sng" dirty="0" smtClean="0"/>
              <a:t> </a:t>
            </a:r>
            <a:r>
              <a:rPr lang="en-US" sz="2800" b="1" u="sng" dirty="0" smtClean="0"/>
              <a:t>Round-up </a:t>
            </a:r>
            <a:r>
              <a:rPr lang="en-US" sz="2800" b="1" dirty="0" smtClean="0"/>
              <a:t>ready corn/soybeans- </a:t>
            </a:r>
            <a:r>
              <a:rPr lang="en-US" sz="2800" dirty="0" smtClean="0"/>
              <a:t>Incorporating bacterial genes for resistance to herbicides, so a crop plant is not killed by weed killer (herbicide).</a:t>
            </a:r>
          </a:p>
          <a:p>
            <a:pPr lvl="1"/>
            <a:r>
              <a:rPr lang="en-US" sz="2800" dirty="0"/>
              <a:t>Round-up (an herbicide) kills weeds </a:t>
            </a:r>
            <a:endParaRPr lang="en-US" sz="2800" dirty="0" smtClean="0"/>
          </a:p>
          <a:p>
            <a:pPr lvl="1"/>
            <a:r>
              <a:rPr lang="en-US" sz="2800" dirty="0" smtClean="0"/>
              <a:t>Farmers can spray crops with Round-up and it will kill the weeds and not the corn/soybeans.</a:t>
            </a:r>
            <a:endParaRPr lang="en-US" dirty="0"/>
          </a:p>
        </p:txBody>
      </p:sp>
      <p:pic>
        <p:nvPicPr>
          <p:cNvPr id="8193" name="Picture 1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559" y="4648200"/>
            <a:ext cx="2141102" cy="2181808"/>
          </a:xfrm>
          <a:prstGeom prst="rect">
            <a:avLst/>
          </a:prstGeom>
          <a:noFill/>
        </p:spPr>
      </p:pic>
      <p:pic>
        <p:nvPicPr>
          <p:cNvPr id="4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80315">
            <a:off x="4937204" y="4406984"/>
            <a:ext cx="1494251" cy="1938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1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-304800"/>
            <a:ext cx="7664569" cy="1143000"/>
          </a:xfrm>
        </p:spPr>
        <p:txBody>
          <a:bodyPr>
            <a:normAutofit/>
          </a:bodyPr>
          <a:lstStyle/>
          <a:p>
            <a:pPr algn="l"/>
            <a:r>
              <a:rPr lang="en-US" u="none" dirty="0" smtClean="0"/>
              <a:t>       A.)</a:t>
            </a:r>
            <a:r>
              <a:rPr lang="en-US" u="none" baseline="0" dirty="0" smtClean="0"/>
              <a:t> </a:t>
            </a:r>
            <a:r>
              <a:rPr lang="en-US" u="none" dirty="0" smtClean="0"/>
              <a:t> </a:t>
            </a:r>
            <a:r>
              <a:rPr lang="en-US" dirty="0" smtClean="0"/>
              <a:t>Transgenic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838200"/>
            <a:ext cx="7696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Incorporating bacterial genes, which produce their own </a:t>
            </a:r>
            <a:r>
              <a:rPr lang="en-US" sz="3200" b="1" u="sng" dirty="0" smtClean="0"/>
              <a:t>insecticide</a:t>
            </a:r>
            <a:r>
              <a:rPr lang="en-US" sz="3200" dirty="0" smtClean="0"/>
              <a:t> into corn plants. </a:t>
            </a:r>
          </a:p>
          <a:p>
            <a:pPr lvl="1"/>
            <a:r>
              <a:rPr lang="en-US" sz="3200" b="1" u="sng" dirty="0" err="1" smtClean="0"/>
              <a:t>Bt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corn </a:t>
            </a:r>
            <a:r>
              <a:rPr lang="en-US" sz="3200" dirty="0"/>
              <a:t>contains a gene from the bacterium </a:t>
            </a:r>
            <a:r>
              <a:rPr lang="en-US" sz="3200" i="1" dirty="0"/>
              <a:t>Bacillus </a:t>
            </a:r>
            <a:r>
              <a:rPr lang="en-US" sz="3200" i="1" dirty="0" err="1"/>
              <a:t>thuringiensis</a:t>
            </a:r>
            <a:r>
              <a:rPr lang="en-US" sz="3200" i="1" dirty="0" smtClean="0"/>
              <a:t>.</a:t>
            </a:r>
          </a:p>
          <a:p>
            <a:pPr lvl="1"/>
            <a:r>
              <a:rPr lang="en-US" sz="3200" dirty="0"/>
              <a:t>The "</a:t>
            </a:r>
            <a:r>
              <a:rPr lang="en-US" sz="3200" dirty="0" err="1"/>
              <a:t>Bt</a:t>
            </a:r>
            <a:r>
              <a:rPr lang="en-US" sz="3200" dirty="0"/>
              <a:t>" gene expresses a protein that is toxic to corn-boring insects but is harmless to birds, fish, and mammals (including humans).</a:t>
            </a:r>
          </a:p>
          <a:p>
            <a:pPr lvl="1"/>
            <a:r>
              <a:rPr lang="en-US" sz="3200" i="1" dirty="0" smtClean="0"/>
              <a:t> </a:t>
            </a:r>
            <a:r>
              <a:rPr lang="en-US" sz="3200" dirty="0"/>
              <a:t>Herbivorous insects are thus prevented from eating such plants.</a:t>
            </a:r>
          </a:p>
          <a:p>
            <a:pPr lvl="1"/>
            <a:endParaRPr lang="en-US" sz="3200" i="1" dirty="0"/>
          </a:p>
          <a:p>
            <a:pPr lvl="1"/>
            <a:endParaRPr lang="en-US" sz="3200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6" name="Picture 8" descr="http://tbn3.google.com/images?q=tbn:L9KThis12ZBP8M:http://cobweb.ecn.purdue.edu/~grainlab/ext-proj-current/corn_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219" y="4114800"/>
            <a:ext cx="1733550" cy="1167257"/>
          </a:xfrm>
          <a:prstGeom prst="rect">
            <a:avLst/>
          </a:prstGeom>
          <a:noFill/>
        </p:spPr>
      </p:pic>
      <p:pic>
        <p:nvPicPr>
          <p:cNvPr id="10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3747" y="3276600"/>
            <a:ext cx="885909" cy="114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8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839200" cy="1143000"/>
          </a:xfrm>
        </p:spPr>
        <p:txBody>
          <a:bodyPr/>
          <a:lstStyle/>
          <a:p>
            <a:r>
              <a:rPr lang="en-US" dirty="0" smtClean="0"/>
              <a:t>A.) Transgenic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5029199"/>
          </a:xfrm>
        </p:spPr>
        <p:txBody>
          <a:bodyPr>
            <a:normAutofit/>
          </a:bodyPr>
          <a:lstStyle/>
          <a:p>
            <a:pPr lvl="0"/>
            <a:r>
              <a:rPr lang="en-US" sz="3200" b="1" u="sng" dirty="0" smtClean="0"/>
              <a:t>B.t. cotton </a:t>
            </a:r>
            <a:r>
              <a:rPr lang="en-US" sz="3200" dirty="0" smtClean="0"/>
              <a:t>–</a:t>
            </a:r>
            <a:r>
              <a:rPr lang="en-US" sz="3200" i="1" dirty="0" smtClean="0"/>
              <a:t> Bacillus </a:t>
            </a:r>
            <a:r>
              <a:rPr lang="en-US" sz="3200" i="1" dirty="0" err="1" smtClean="0"/>
              <a:t>thuringiensis</a:t>
            </a:r>
            <a:r>
              <a:rPr lang="en-US" sz="3200" dirty="0" smtClean="0"/>
              <a:t> bacteria make a toxin against insects – natural insecticide</a:t>
            </a:r>
          </a:p>
          <a:p>
            <a:endParaRPr lang="en-US" dirty="0"/>
          </a:p>
        </p:txBody>
      </p:sp>
      <p:pic>
        <p:nvPicPr>
          <p:cNvPr id="6148" name="Picture 4" descr="http://tbn1.google.com/images?q=tbn:JNwx4uReFDvkWM:http://www.historyforkids.org/learn/clothing/pictures/co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7955"/>
            <a:ext cx="2962275" cy="2646622"/>
          </a:xfrm>
          <a:prstGeom prst="rect">
            <a:avLst/>
          </a:prstGeom>
          <a:noFill/>
        </p:spPr>
      </p:pic>
      <p:pic>
        <p:nvPicPr>
          <p:cNvPr id="7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29388">
            <a:off x="305326" y="3798628"/>
            <a:ext cx="1620198" cy="2101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9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65729 0.004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636"/>
            <a:ext cx="8991600" cy="1143000"/>
          </a:xfrm>
        </p:spPr>
        <p:txBody>
          <a:bodyPr/>
          <a:lstStyle/>
          <a:p>
            <a:r>
              <a:rPr lang="en-US" dirty="0" smtClean="0"/>
              <a:t>A.)Transgenic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5410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Frost-free strawberry</a:t>
            </a:r>
            <a:r>
              <a:rPr lang="en-US" b="1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Arctic Flounder Fish produces an anti-freeze </a:t>
            </a:r>
            <a:r>
              <a:rPr lang="en-US" dirty="0" smtClean="0"/>
              <a:t>that allows </a:t>
            </a:r>
            <a:r>
              <a:rPr lang="en-US" dirty="0"/>
              <a:t>it to protect himself in freezing </a:t>
            </a:r>
            <a:r>
              <a:rPr lang="en-US" dirty="0" smtClean="0"/>
              <a:t>waters.</a:t>
            </a:r>
          </a:p>
          <a:p>
            <a:r>
              <a:rPr lang="en-US" dirty="0"/>
              <a:t>A</a:t>
            </a:r>
            <a:r>
              <a:rPr lang="en-US" dirty="0" smtClean="0"/>
              <a:t>nti-freeze gene was spliced into a strawberry's genome.</a:t>
            </a:r>
          </a:p>
          <a:p>
            <a:pPr lvl="1"/>
            <a:r>
              <a:rPr lang="en-US" dirty="0" smtClean="0"/>
              <a:t>Strawberry is blue, doesn't </a:t>
            </a:r>
            <a:r>
              <a:rPr lang="en-US" dirty="0"/>
              <a:t>turn to mush or degrade after being placed in the freezer. </a:t>
            </a:r>
          </a:p>
        </p:txBody>
      </p:sp>
      <p:pic>
        <p:nvPicPr>
          <p:cNvPr id="176130" name="Picture 2" descr="http://strawberryblu.com/wp-content/uploads/2011/08/Blue-450x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309" y="4425478"/>
            <a:ext cx="2195019" cy="17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6154">
            <a:off x="8222748" y="3879975"/>
            <a:ext cx="885909" cy="1149062"/>
          </a:xfrm>
          <a:prstGeom prst="rect">
            <a:avLst/>
          </a:prstGeom>
          <a:noFill/>
        </p:spPr>
      </p:pic>
      <p:sp>
        <p:nvSpPr>
          <p:cNvPr id="4" name="AutoShape 4" descr="data:image/jpeg;base64,/9j/4AAQSkZJRgABAQAAAQABAAD/2wCEAAkGBxQSEhQUEhQUFRUVFBcVFBQVFRcVFBYUFBUWFxQVFBYYHCggGBwlHBQUITEhJSkrLi4uFx8zODMsNygtLisBCgoKDg0OGhAQGiwkHBwsLCwsLCwsLCwsLCwsLCwsLCwsLCwsLCwsLCwsLCwsLCwsLCwsLCwsLCwsLCwsLCwsLP/AABEIALsBDgMBIgACEQEDEQH/xAAbAAACAwEBAQAAAAAAAAAAAAACAwEEBQAGB//EAEMQAAEDAgMEBgYIBAUFAQAAAAEAAhEDIQQSMQVBUWEicYGRobETMnPB0fAGFGKSorLC4UJScvEjdIKz0hUzQ2OEg//EABgBAQEBAQEAAAAAAAAAAAAAAAABAgME/8QAHhEBAQEBAQACAwEAAAAAAAAAAAERAhIDIRNBUTH/2gAMAwEAAhEDEQA/APWU67XzlMxHEa6GDuPFSGpGBpOEl46RiTIMgTAAAsBJ71aK815a0ohLqODQSSABck2ATSkYylnY5sAy0iDpMWWfK6B2KYCJc0ZgCL6g2B7TCaFmYvDPLQ0C8U+kCB6hkh4PrN5DnotIFPJqSFBCKVCnk0vMJiRMTG+Dv8FDXAzBBgwY3EblUqYZ3pKjmQ0uptAdAPSBfJI3wCF2ysM6mHgwAXkiJ0IFzJ5K+YauwuhEuU8mllLdVaIlzRIkXFxy46jvU4ukHMc0iZBEHfayy61F4DModnFJrW2aWZhqHyJAsJ+KeIa1YXZUSmE8GgyqAEwrOxdB2dzmami9oO7NIyp4NXmwdFOVZ+yWEZrGIZBLchkA5hA1AtfmdVpJ4NDlXZUSCo2QQZvwMHvCeDXKYWS3B5qNBjmScrWuJF2tDZdfcTEdq12iE8GuyqMqNQng0MLoVPENIqtIzH/DqWm0yyOo6qtsPNJkz0GbiBm6WYOn+LSVfBrWyrsqIKU8GgyqMqmo2QRJHMajqWHXquFKmZM+hMDMWn0loP2jy5p4NbmVdlU05gTrF0aeDVmVDiqjcQZHOo5vYA6PIJbcSTl0u15P+lwA812ZWaNXM1rjaWgx1iVJKzPrJbTtHRoNcOuD/wAU2riiC7SzqbfvkA+agPDm9T+v9DE9UqdWCftVSPwT+lTTxRJbpf0n4HQFMFk1ekG8Wkz1ED3o5WYcSYD7T6Au5TY+5NqYoguFrCnH+txB8kwOxbrN/rZ+YJ4Kz6taTH8tVgHVDXe9MZiSS3S73t7G5v8AimC4XIKVXM0O4gHvEqq3FSG29ZjndxbHmlU8TlZp6tFruuxt4Jg0SVWw7ulU5Pt9xiGrioLhGhYPvuhKp1crn86oHfTZ8EwX5QGrDg3iCfulo/UqzMVOW2r3t+5mv+HxSmV8zmP/APW8x2s+CYNGVXxj4ba3SYO97QfNK+uWJjSmH9828EOLqyCP5X0/FzCmC4CilVBirxH8eT8OaVLMVOW2pcPukj3Jgs0qgcAeIlSVn4XE5abLaUs33QLeKc/FRNtGh33iRHgmBtF8ufyIj7oKcqLK2Vzz/wCxg72sHvTRir6avLe0AmfBXA91QAgbzMdkT5qS5UjVzPYeVTwLR7lwxgyh0G9M1OwAGOu6mB+KeQxxGoTgqeJqy144Nae8n4JpxIk8nBva4Aj8wVwWghp1ARI5+FkgYgW1u4t7Wg/8UvCVYDRxznudfzTBcKSx0vcNwDSOs5p8gh+tCJv6mfs+KEVAHvJ4M8S4e9XBcCCtWa0S4xuS/rAvycG9pAI8wqG2KoLBG55HaJBTBcp6s9rU/WEhroyeyqG3MsKvjDgbtCSOszJ8Sh+qttbQFo6jEjwCDOreo72DLffU1tX+1pedNXThW3tqA09QmB4nvXGgL21IJ62xB8AoKQN2+3f4Mf8ABKoOuzqrH8Y+K0PQC3Ilw6zMnxKgYYCIGgIHU4yUGWXf4f8A83mE/Eav66I/H+6tfVGxEWy5P9PBS7DgzzIJ62mR5IKhPSPtx/ttU0jdntavnUVr6uNftZu2InuUNw4EciSOt0z5lBTom1P2L/0JdX1H/wCXb+tXxhgABwaWjqMT5BC/CiCOLQ0/0iY8ygrYg3f/AF0fztUE9I+3H+2FafhwZPEtJ62wR5ITQvP2s3bGXyQVqJuz2tXzqJeHd0Wewd+hWhQiORcR1uknzQfVwABezCzsMfAKKTUd0XexZ+tTiH+v7Sl5sU1KQg3N2hvY2fikYkjpcyx+u8EAD8I71L1IshrXy4e2P+2UVB92ddX8xWLi8Y4Zssal44kmQO8KNi48udf5kfHzWfyRv8dzWsx3QH+XPkE6s71/6Kf5noWUBliT6mTs49aa6jM8w0fdJI8101zC83f7an5U0TTdvtnflemGjqeLg7taAP0qW0NOTy7tIIjxVQrDm7Oqr+YJLR/hj/LEeAVynh4jkHD7xB9yj6raJ/8AHk/dAFTV4+zT83Ln6u9sz8rE52HnNzDR90k+9SaBk83h3cAI8EQlmrfbVPKouoas/pqfmanNw8Ecnud97Nb8Smnh4jkHD7xB9yCrP+H/APP7kdfV/VS/MUwYaQWg/wDj9Ge7VHUw5Obnk/CZVCnG7vbM/KxVNo/9v/8AV3m5aBw5k83h/cGiPBJxWCLm5QQOmXdhJ+KDfNMIfRp5CEhaxnSfRhR6MJpQpilFgUZE4BC4JgVkXejCYuTAr0a70aauTE0g0kJpKwUDkw0g00JppxKTUqAaqWRQFgSapABJ0G/xVXFbRAsFi43HPcSyC538LB5n9+C5ddz9OnPF/a5jcZNhA4++PJY+OxobLnnS8DQmPHgO1Hh9n1JIfrqXTIEbmjsIQuoUHPaSXOIcCGi4Gl+BMhcvu37dfqCp0TkLqghxEgDUaeXRHfwValShxAs7IHg7iJIgj/T4rc+rFwzCoCSRDoJGUTbnMqpWoua7NkLzcdEaNzT79Nbp5z9LOl3AY6CWVLER0joQdJK2WALyVUmBnZUi4niLwbadqnB499OwqA3s19hf1SZuOxb46z6rHXG/cexDAjDAsbC7baQPSDIZjXMJG6QtWhiGuEtIPUZXaWX/ABxss/04U0Xogua5MBW8jIBSReiCY1EQrhpQpBT6FG1MCYaR6Fd6FWYUwmJqr6Fd6FWsq7KnldMKU8oyEDlAC6VEqJUEoSVJKElBMrpQ5lEoClDmQkoS5UHnQPelOequIxTQDcW1duHxWb1iyafVqgamOtY+KxD6k5LNG82Cp7Qx4aA9xmbgHczcTzNrclkVdovdJBI6PVZuoHDUaLh33tx254bTfR0QDVdLjfh3N1gCFUbWqOl1NoY2YzOHSjkN/wA3WDjKoDiQ8vtJJm4IFr8JKsjE1cQGhrTlNtCAcuhJ5Qst4s08a0vaaj3HpQ+wDcpAPqj7UK5R2jQe4FrgzKNCIBEgy0jq05rIOzarjLmuMyDBAuOZsr+DxFNo9HiKYYW3GbKWkbsuXlFlvmM9L2Cx1MU+lUZYkAyLgOIaY6oR4rabGjN0nDi0Zu9Z7tuUWGGMBHFgEc5GtroR9J6ZHqvsYtHXxW9n9Zy/xbO3aIPSLmu4FrpB57ln7SxlCrk4SWOsQQLAHsMeKsDbVB8F+YX0c2RPioD8HVJaAy19Ml+WiX7/AGT6/SlRc0ehy1C2XQ+9m5TaQbI8U99OoSHgyei9pib3mCrdX6PUnDoOcL8cwhUcT9Hnta4ioCBf+Ux7ysX463O40sH9KHtMPh0azYgde/uXoMDt6k/+LKftW8dF83pVv4miRGtpMnQp1KubduvGPBSd9QvHNfWadUHRMzL5rs7bD6Xqu7Dcdq9lsrbLKojR0CW9k24rtz8krj18djaBRhIaU1q6uZrUYSwUQKIJSoUoAJS3Fc4pZcstJJQyhLkBcpqmSoLkovQl6aYbmUFySaiAP5pocXpT6n9t6U+sBqsLam3GtIaJJMi2sadyx13jXPOtHH4uAZIbyFyJ+QvNYzaWoAMAjXx1VaviHPdADib6THYFA2Y6QKpyyAQ31nGNOiPevPbenecyKdXFXN5EiY10kHsTsHs2rVkgZRM5jaZ4cVYw2EbRcXVHtYSbN/7j9dSNG9yq7VxrSS2k55bfNLicx4jgO5Wcyf6u2/41qWz8PQvVeHHmbX16O9IrfSVrD0WW0beOMRZeXqvJ6NxHz8FL3E66Ba9Z/ief6v43az3n1iOABIAJ4eN1SNWZmSZ36nrPzoqzn3vv9wREc+5RowVgZHO8bpUmre37SkNA1nXgpe4ft2piaJ9eN397XUtqwTMHw7u9Ljz3/PNVsVTJM8LLUiWtGliC2QHkSZsSOESrdPbVaHNzmDbpXERcAm6yGAgcdAU0SOdvFEadLFNgN9HDQ2crSQSYMOeeF9FXcZGsX7e9IbOvh2XRNfOk/G3FZrUaFRjsmZsGwmNwJFj2nxTKFdzYIvFxxGkFZYrRafW/uepWMFUa61TM0GwLRJHMjeEwe82D9IQ+G1De0OnWdAeBXp6b18yp4hjmgBv+ILNc0WcBx7JXothbd0ZUPIO9x+K7cd/quPfH7j2AKYCqtN6c1y7OJwKKUoFECgSSq7q7QbkW3c+EqcSTlMaxZeVr1HSdQd8Lz/J8nl2+Pj033bQbyHZPvSn7TtZonivNl5nU9yB9XnHeuH5a6/jjeqbWj1vwmL/23KvX2hTiSXNmdBpHasCrUtuSHYi1/NZ/JWvxxexGPbJGZzm5ZmYMnUHh+4QUsXS/mqtPXp5ysCpXOl1VNckiHGR5q82reY9ZXxFIgj01Tzn8Kr1MThxMNzW3kmSOOkBebfUO6dL8EhjyBv7Vr7TzI9I7bzh6rQ2NwgA9cX8Vm4rHvNy83IJIsejoJ1i+iyi8zN+qUHpTGm5XKfUWq7pIJJmTebE81XdXAud9kDqhSawkH+8FanKXpZbWjQzz4yo9LumfJVgLR2G6m+4K+WfR3pOahr/dbrSp+Hw96gCY8t8K4mnZ/KFBeZmd2hSw3j8wpy6X+epXDROPNQ037euED53c7rstjf55K4mmtqdWvhKnPw3fPahHunr4KRpz1sphpjX/ADy4KC889evuS4nnBUF0WM/JsmGnhwue7jMXTg+1941ntVVjALTqboqY4x8/umLq4K0G8CPkLRw2IiCdI48N/gqGCdme0ENcCSIdYEkZYJ13COBSqjCxxbBbrDSLwToeKl5WV77Yn0jEBrwcot6TVs8CvV0KwcAQZHFfKqL8sGGiQQ4DdMEhwm8cbr02xdpuDoaZaekRciALlp3blud459cb9x7ZrkwFUsNXDmhw0IlWA5dXEh6xdp7Pk5mWO/mtkpTwuffE6jpz1jybmOHXvlt0uo1x1hemr4ZrtQFSq7OHFea/FY7T5I8xXpc4VasCBePivTVNl8D896qO2NxM9YWfx9fxufJHk61r+9LiASBrpfzXrKmw2n1pKWNh0x/DPWSVZ8fS35OXkzUECe2NOuEBjcZ4SvZ/9PaNGgdgXntrbIyy4TGvUVfNhO5WU46XQF1upLr0Dv8AihzETPYquue7SJuocbTxUl6h14K1rNidfngogW+dFxGiGIurqYl1giYhIXGVWRGN9rfBcXcLR4oHj91BPhqqgnt18lAO/wAvFIbUn3JzVpkTXLs37pXJM+fBAbCUxtVrhlMcWu3g/wAp4tPgUkOtHHu+dVBOo8UBtq3I3g3GvWUdM35dwniqNdsEHsPYubVMymDSg7+tXcZi/ShucAuaID9CW7gR7+axm17+5WWVJ0HUpZWoc6iXxLrd9t8RvXsNjY1tKmPR3cBbNaRNweE3XncBs2rU9UEDiSvV7H2C1nrnMTqNyx91q2Rt7CxTnjQBoHGbkyI7FttKo4VgAAAAHAK6xd+Jkebq7SiUBXEqJVQJCBwRoSopRagcxOKAoaQ6mlupK0UBCYaqupKpiMMCCCtMhJe1LFleK2ls3KYiRNljV8Kev4cAvfY/DZgV5XaVMgaXJj4+Erzdc5Xp472PO1GwYQZiPitl1DM2TvnzsFn4jDObzG/qSVpUpu13hE2rMhdUaEJBC0yaXqA5LL0OayqU0nXxQuPz7kum9RU18FUGYHeuDgl1EJctRimPqd8pjXKtKkvVxFjN89iAv8Eprt6KUBNv1K7h8Dns3U6RvVOi5WsIHFwayZOg58VnpvlaGwakwWkHqhb+y/o21sF9+Q0V7ZWCe0TUcXO4T0W8gFs0aaSVL07D0QAABAWjQYlUaau0mLc5crTqTVYalMCaF0YUC7LJJtr1cUQcuKU50aDsHmsNGkoSVEriVRxKErpUIiCoK5QggoHBGUJQV6jVhY/DS7y7Zk90r0LwqWJoysd866c3Hm6lEDThp+VZDZLzwFuUr09XDxJ3zJ6/4Qs5+HDBzGvNzlwzHaVjYrCNPaY6zCo1aBbulb1anv4WHInVZwq5nH+UWHWkaZT+ChzVq1MMDNog95VJ+FPirOixUIUXT3UjN9EsA8FvWMLJS3NTyNEv0asqWEGQVMp4oE7kyjs9ziIaSteoz5U5RNBOi3aX0eqW6I6yQtrB/Rxo9a/gE9fwz+vJ4bDOJytaSTuGq9vsLZApCTd51PDkFo4TANZ6rQOoLQp0VM1L0ijSV2lTXUqassaukjnammxWGoGhMC0yYxGEDUQKCkUBUlyElZaA50aXUtfOiglLdyUU6VEpbXqZRBSoJUSulUcolcolALkp4TSgcgpV6PLS8cSsrGULtJ0b0nRvduC3nBVa1GfPrPNc+uW+enn8TSsRH8Mz9p2gVGjgcnXH4it6rSM+J5u3AKjVpGR9m5+087uxcXaVmVaZA5+8/JVBoLnSPVFhzPFbT6Qv2mfM+5J+rzoI3Rvjh1qNayattL8PeUpr9+7QcSePUt7/AKa5wiNePD4K/g9iMbciTxOnYNy1zNZvUjzVDBvf6rbcYhXaewHHUgL1jMKAnNoLrPjc78jz2E2GxuvS61qUsIBoFoNopraS1OIxeqpsw6sMoqw2mmtYtYzpLKae2mjaxMaFU11MWT2hLYE0IggjCAIgqDCJACplBQJQkrioUV0oSuK5RSnDgpbUlSUt/vCimyulCFKqJlRKgqEElCVKhAJQOCMqCgQ+lKrPwgKvlDCzeZWp1WeMA1NZhQNArUKYScSF6pIpJjaaMIgtshDFOVGuRENamNahYmtSCQ1EAoRBVEhGEIRBQG1GEARBAYUgoVIVBypBQKUH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6134" name="Picture 6" descr="http://mapping.fakr.noaa.gov/FishAtlasData/FishPhotos/ArcticFlounderJuv(70%20mm%20TL)_1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1"/>
          <a:stretch/>
        </p:blipFill>
        <p:spPr bwMode="auto">
          <a:xfrm>
            <a:off x="5484891" y="1371600"/>
            <a:ext cx="368088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1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A.) Transgenic Plants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Golden rice </a:t>
            </a:r>
            <a:r>
              <a:rPr lang="en-US" dirty="0" smtClean="0"/>
              <a:t>- two </a:t>
            </a:r>
            <a:r>
              <a:rPr lang="en-US" dirty="0"/>
              <a:t>daffodil genes and a bacterial gene spliced into the rice </a:t>
            </a:r>
            <a:r>
              <a:rPr lang="en-US" dirty="0" smtClean="0"/>
              <a:t>genome to produce more  b-carotene, precursor to </a:t>
            </a:r>
            <a:r>
              <a:rPr lang="en-US" b="1" u="sng" dirty="0" smtClean="0"/>
              <a:t>Vitamin A</a:t>
            </a:r>
            <a:endParaRPr lang="en-US" b="1" u="sng" dirty="0"/>
          </a:p>
          <a:p>
            <a:pPr lvl="1"/>
            <a:r>
              <a:rPr lang="en-US" dirty="0"/>
              <a:t>Still not available due to regulations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5073" r="11699"/>
          <a:stretch/>
        </p:blipFill>
        <p:spPr bwMode="auto">
          <a:xfrm>
            <a:off x="5943601" y="4497170"/>
            <a:ext cx="2286000" cy="214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0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/>
          <a:lstStyle/>
          <a:p>
            <a:r>
              <a:rPr lang="en-US" dirty="0" smtClean="0"/>
              <a:t>A.) Transgenic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66294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Banana Vaccine</a:t>
            </a:r>
            <a:r>
              <a:rPr lang="en-US" dirty="0" smtClean="0"/>
              <a:t>: bananas </a:t>
            </a:r>
            <a:r>
              <a:rPr lang="en-US" dirty="0"/>
              <a:t>that contain a </a:t>
            </a:r>
            <a:r>
              <a:rPr lang="en-US" dirty="0" smtClean="0"/>
              <a:t>vaccine for hepatitis B and cholera. </a:t>
            </a:r>
          </a:p>
          <a:p>
            <a:pPr lvl="1"/>
            <a:r>
              <a:rPr lang="en-US" dirty="0"/>
              <a:t>When an altered form of a virus is injected into a banana sapling, the virus’ genetic material quickly becomes a permanent part of the plant’s cells.</a:t>
            </a:r>
          </a:p>
          <a:p>
            <a:pPr lvl="1"/>
            <a:r>
              <a:rPr lang="en-US" dirty="0" smtClean="0"/>
              <a:t>Bananas </a:t>
            </a:r>
            <a:r>
              <a:rPr lang="en-US" dirty="0"/>
              <a:t>provide an easy means for delivering a vaccine (especially to children) without the need for </a:t>
            </a:r>
            <a:r>
              <a:rPr lang="en-US" dirty="0" smtClean="0"/>
              <a:t>needles.</a:t>
            </a:r>
            <a:endParaRPr lang="en-US" dirty="0"/>
          </a:p>
        </p:txBody>
      </p:sp>
      <p:pic>
        <p:nvPicPr>
          <p:cNvPr id="174082" name="Picture 2" descr="banana pl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4"/>
          <a:stretch/>
        </p:blipFill>
        <p:spPr bwMode="auto">
          <a:xfrm>
            <a:off x="6629400" y="2286000"/>
            <a:ext cx="2419343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A.) Transgenic Plants: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Venomous Cabbage </a:t>
            </a:r>
            <a:r>
              <a:rPr lang="en-US" dirty="0" smtClean="0"/>
              <a:t>-These </a:t>
            </a:r>
            <a:r>
              <a:rPr lang="en-US" dirty="0"/>
              <a:t>genetically modified cabbages would produce scorpion poison that kills caterpillars when they bite leaves — but the toxin is modified so it isn’t harmful to humans.</a:t>
            </a:r>
          </a:p>
        </p:txBody>
      </p:sp>
      <p:pic>
        <p:nvPicPr>
          <p:cNvPr id="173058" name="Picture 2" descr="genetically engineered cab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27622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75188" y="-28852"/>
            <a:ext cx="8305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to Create a Genetically Modified Plant: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altLang="en-US" smtClean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5400"/>
            <a:ext cx="4191000" cy="5211763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recombinant   bacteria with desired gene.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arenR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 the bacteria to “infect" the plant cells.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arenR"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Desired gene is inserted into plant chromosomes.</a:t>
            </a:r>
          </a:p>
        </p:txBody>
      </p:sp>
      <p:pic>
        <p:nvPicPr>
          <p:cNvPr id="28680" name="Picture 8" descr="transgenic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799"/>
            <a:ext cx="4648200" cy="316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434840" cy="571500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>
              <a:solidFill>
                <a:srgbClr val="0000FF"/>
              </a:solidFill>
            </a:endParaRP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altLang="en-US" sz="2400" b="1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TRANSGENIC ANIMALS</a:t>
            </a:r>
          </a:p>
          <a:p>
            <a:pPr marL="533400" indent="-533400" eaLnBrk="1" hangingPunct="1">
              <a:lnSpc>
                <a:spcPct val="80000"/>
              </a:lnSpc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Mice – used to study human immune system</a:t>
            </a: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Chickens – more resistant to infections</a:t>
            </a: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Cows – increase milk supply and leaner meat</a:t>
            </a: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Goats, sheep and pigs – produce human proteins in their milk</a:t>
            </a:r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000" smtClean="0"/>
          </a:p>
        </p:txBody>
      </p:sp>
      <p:pic>
        <p:nvPicPr>
          <p:cNvPr id="20491" name="Picture 11" descr="chicken160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905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3" descr="transgenic_m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8097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991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>
            <a:noAutofit/>
          </a:bodyPr>
          <a:lstStyle/>
          <a:p>
            <a:r>
              <a:rPr sz="6000" b="1" spc="50" dirty="0" smtClean="0">
                <a:ln w="13500">
                  <a:solidFill>
                    <a:srgbClr val="00B0F0"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itchFamily="82" charset="0"/>
              </a:rPr>
              <a:t>Examples of Transgenic Animals</a:t>
            </a:r>
            <a:endParaRPr lang="en-US" sz="6000" b="1" spc="50" dirty="0">
              <a:ln w="13500">
                <a:solidFill>
                  <a:srgbClr val="00B0F0">
                    <a:alpha val="65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181250" name="Picture 2" descr="transgenic anim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28041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3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4800" i="1" cap="all" dirty="0" smtClean="0"/>
              <a:t>III. Genetic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4000" dirty="0"/>
              <a:t>3</a:t>
            </a:r>
            <a:r>
              <a:rPr lang="en-US" sz="4000" dirty="0" smtClean="0"/>
              <a:t>.) </a:t>
            </a:r>
            <a:r>
              <a:rPr lang="en-US" sz="4000" b="1" u="sng" dirty="0" smtClean="0"/>
              <a:t>DNA</a:t>
            </a:r>
            <a:r>
              <a:rPr lang="en-US" sz="4000" dirty="0" smtClean="0"/>
              <a:t> is the genetic material of all living organisms. </a:t>
            </a:r>
          </a:p>
          <a:p>
            <a:pPr lvl="1"/>
            <a:r>
              <a:rPr lang="en-US" sz="4000" dirty="0" smtClean="0"/>
              <a:t>All organisms use the </a:t>
            </a:r>
            <a:r>
              <a:rPr lang="en-US" sz="4000" b="1" u="sng" dirty="0" smtClean="0"/>
              <a:t>same</a:t>
            </a:r>
            <a:r>
              <a:rPr lang="en-US" sz="4000" dirty="0" smtClean="0"/>
              <a:t> genetic code (A, T, C, G).</a:t>
            </a:r>
          </a:p>
          <a:p>
            <a:endParaRPr lang="en-US" dirty="0"/>
          </a:p>
        </p:txBody>
      </p:sp>
      <p:pic>
        <p:nvPicPr>
          <p:cNvPr id="5122" name="Picture 2" descr="t:\Documents and Settings\LHOSTETT\My Documents\My Pictures\Microsoft Clip Organizer\j02807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200400" cy="30086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rmAutofit/>
          </a:bodyPr>
          <a:lstStyle/>
          <a:p>
            <a:r>
              <a:rPr lang="en-US" u="none" dirty="0" smtClean="0"/>
              <a:t>        B.) </a:t>
            </a:r>
            <a:r>
              <a:rPr lang="en-US" dirty="0" smtClean="0"/>
              <a:t>Transgenic Animals: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763000" cy="5334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Bovine growth hormone </a:t>
            </a:r>
            <a:r>
              <a:rPr lang="en-US" sz="3200" dirty="0" smtClean="0"/>
              <a:t>– increases milk production in cow by 10%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4" name="Picture 6" descr="http://tbn3.google.com/images?q=tbn:fd03e_ie0gthMM:http://www.neilestrickgallery.com/images/cow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984" y="3200400"/>
            <a:ext cx="3540263" cy="2667000"/>
          </a:xfrm>
          <a:prstGeom prst="rect">
            <a:avLst/>
          </a:prstGeom>
          <a:noFill/>
        </p:spPr>
      </p:pic>
      <p:pic>
        <p:nvPicPr>
          <p:cNvPr id="9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6154">
            <a:off x="5622753" y="4148485"/>
            <a:ext cx="1192866" cy="1547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3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021" y="-142613"/>
            <a:ext cx="8991600" cy="1143000"/>
          </a:xfrm>
        </p:spPr>
        <p:txBody>
          <a:bodyPr/>
          <a:lstStyle/>
          <a:p>
            <a:r>
              <a:rPr lang="en-US" dirty="0" smtClean="0"/>
              <a:t>B.) Transgenic Animals: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066800"/>
            <a:ext cx="8991600" cy="5410200"/>
          </a:xfrm>
        </p:spPr>
        <p:txBody>
          <a:bodyPr/>
          <a:lstStyle/>
          <a:p>
            <a:r>
              <a:rPr lang="en-US" b="1" u="sng" dirty="0"/>
              <a:t>Less-flatulent cows </a:t>
            </a:r>
            <a:r>
              <a:rPr lang="en-US" b="1" dirty="0" smtClean="0"/>
              <a:t>– </a:t>
            </a:r>
          </a:p>
          <a:p>
            <a:pPr lvl="1"/>
            <a:r>
              <a:rPr lang="en-US" dirty="0" smtClean="0"/>
              <a:t>Methane </a:t>
            </a:r>
            <a:r>
              <a:rPr lang="en-US" dirty="0"/>
              <a:t>is a major contributor </a:t>
            </a:r>
            <a:r>
              <a:rPr lang="en-US" dirty="0" smtClean="0"/>
              <a:t>to </a:t>
            </a:r>
            <a:r>
              <a:rPr lang="en-US" dirty="0"/>
              <a:t>the greenhouse effect, so scientists have been working to genetically engineer a cow that produces </a:t>
            </a:r>
            <a:r>
              <a:rPr lang="en-US" dirty="0" smtClean="0"/>
              <a:t>25% less </a:t>
            </a:r>
            <a:r>
              <a:rPr lang="en-US" dirty="0"/>
              <a:t>methane.</a:t>
            </a:r>
          </a:p>
        </p:txBody>
      </p:sp>
      <p:pic>
        <p:nvPicPr>
          <p:cNvPr id="175106" name="Picture 2" descr="cow standing in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170993" cy="2536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01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239000" cy="1143000"/>
          </a:xfrm>
        </p:spPr>
        <p:txBody>
          <a:bodyPr/>
          <a:lstStyle/>
          <a:p>
            <a:r>
              <a:rPr lang="en-US" dirty="0" smtClean="0"/>
              <a:t>B.) Transgenic Animals: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5943600" cy="54864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Goats - produce milk containing high levels of a </a:t>
            </a:r>
            <a:r>
              <a:rPr lang="en-US" sz="3200" b="1" u="sng" dirty="0" smtClean="0"/>
              <a:t>human protein </a:t>
            </a:r>
            <a:r>
              <a:rPr lang="en-US" sz="3200" dirty="0" smtClean="0"/>
              <a:t>that dissolves blood clots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="1" u="sng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="1" u="sng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en-US" sz="3200" b="1" u="sng" dirty="0" smtClean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smtClean="0"/>
              <a:t>Glowing</a:t>
            </a:r>
            <a:r>
              <a:rPr lang="en-US" sz="3200" dirty="0" smtClean="0"/>
              <a:t> zebra fish- inserted the protein for glowing from a jelly fish.</a:t>
            </a:r>
          </a:p>
          <a:p>
            <a:endParaRPr lang="en-US" dirty="0"/>
          </a:p>
        </p:txBody>
      </p:sp>
      <p:pic>
        <p:nvPicPr>
          <p:cNvPr id="6146" name="Picture 2" descr="http://tbn2.google.com/images?q=tbn:uIdydfk9MbwDcM:http://www.buycincy.com/goat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8712" y="838200"/>
            <a:ext cx="2585288" cy="1676400"/>
          </a:xfrm>
          <a:prstGeom prst="rect">
            <a:avLst/>
          </a:prstGeom>
          <a:noFill/>
        </p:spPr>
      </p:pic>
      <p:pic>
        <p:nvPicPr>
          <p:cNvPr id="6" name="Picture 2" descr="glof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71950"/>
            <a:ext cx="2686050" cy="1790700"/>
          </a:xfrm>
          <a:prstGeom prst="rect">
            <a:avLst/>
          </a:prstGeom>
          <a:noFill/>
        </p:spPr>
      </p:pic>
      <p:pic>
        <p:nvPicPr>
          <p:cNvPr id="7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62159">
            <a:off x="504614" y="2644087"/>
            <a:ext cx="885909" cy="1149062"/>
          </a:xfrm>
          <a:prstGeom prst="rect">
            <a:avLst/>
          </a:prstGeom>
          <a:noFill/>
        </p:spPr>
      </p:pic>
      <p:pic>
        <p:nvPicPr>
          <p:cNvPr id="9" name="Picture 1" descr="t:\Documents and Settings\LHOSTETT\My Documents\My Pictures\Microsoft Clip Organizer\j029094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62159">
            <a:off x="2757445" y="5388119"/>
            <a:ext cx="885909" cy="1149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80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65729 0.00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00" y="2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70677 0.0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Glowing Critters</a:t>
            </a:r>
            <a:endParaRPr lang="en-US" dirty="0"/>
          </a:p>
        </p:txBody>
      </p:sp>
      <p:sp>
        <p:nvSpPr>
          <p:cNvPr id="4" name="AutoShape 2" descr="data:image/jpeg;base64,/9j/4AAQSkZJRgABAQAAAQABAAD/2wCEAAkGBxQSEhQUEhQUFBUUFxQVFxQVFBUUFRcVFRQWFxQXFxUYHCggGB0lHBQUITEhJSkrLi4uFx8zODMsNygtLisBCgoKDg0OGhAQGiwkICQsLCwsLCwsLCwsLCwsLCwsLCwsLCwsLCwsLCwsLCwsLCwsLCwsLCwsLCwsLCwsLCwsLP/AABEIAPsAyQMBIgACEQEDEQH/xAAbAAABBQEBAAAAAAAAAAAAAAAAAQIDBAUGB//EAD8QAAEDAgUCAwUGBAQGAwAAAAEAAhEDIQQSMUFRBWEGcYETIjKRoVJyscHR8EJiouEHFDOSFUNTc4LxFiMk/8QAGgEBAAMBAQEAAAAAAAAAAAAAAAECAwQFBv/EACkRAAICAQQBBAIBBQAAAAAAAAABAhEDBBIhMVEFEyJBYXHwFDKBobH/2gAMAwEAAhEDEQA/APDUIQgBCEIAQhCAEJQFuM8Nuygl4BN4iYVJ5Iw/uYMJCt43p76fxC32hoqismmrQBCEKQKkQlQAkSoQAiEBPCASEQl3ToUFhkIhWsLgqlW1NjnHsPz0S43AVaMe0Y5s6Tp8wq71dXyQUikTikVyBEqEIBEIQgBCEIAQhCAudIYHVqYOmYfS67bNMriOk/61P7wXVe1947LztbG5L9FZDK4GhuDqNlzfUcHkMtu0/TsV0WIdfjzVKoyZnQ6pgm4ko5xCnxeHyOI22PZQL0U75JBCVIgBCEIBUspEiAkYtbo3S/amXSGfV3YKp0nA+1decrfiP5LssOzKBaALAD8Fx6nPsW2PZJqdPwga0NADQNABp8k3xNhxUwlUHVgzAnlqtYF8DQt81S6vV/8Az4j/ALZv5rwoOTzJ/lf9KfZ5ghCAvqSwoCXKlCFFk0RoQhSQCEqEAiVCEBZ6Y6KrPvBdA5265vBmKjPvN/FdO4TI4XHqe0RQ9zg8a3HKiybR9ZUMFqsUXA/3XPVImjM6jRlvdtx5brGXT9QbAlc9iqcG2hXZp53GgQpEqRdABCVIgBSUKRe4NaJJTF0XQsKGjMR7zh8m/wB1nlybI2DV6T0+AGN0Gp5O62hQPA9T+ilw+FhgvrqocS7La31Xz88rySYskr1coAt6GVm9arxha3dob83BTNk8qh4pMYVwnVzforYIL3Ir8oho4ZCEoC+iJHBEJYSqpYhQhKrFQQhCAEIQgHUXQ5p4IPyK6jEAg5v2Quaw1AvcGjUrqWNYwZeLXXJqWlQImvDgoiQCnObc5bi5HpsonkWWEUSyXGGW91g4gWW1UMt9LcH5rEri66MCogroSoXUAQkSoB1PUeYXT9NqAu1/fmuZpMlbvT6ZbB1Ex+F1z6hJxB1Lq+VupCSkZNzZUqhEDU8a/mrbqgDd/LReM4UuCSWvi2izdeVjeKiBhW8uqD5BpWpgMIHe86b6brN8a4F2Vrs0tbaOJ7LTT7FmjGwzjITwEsJwC9tsDQEuVPhJCgFZKhCuQCEIQAhCEBo9AqhtYTuCPmtXFUpM6Bc0wmRGq6LD4oOeGuMLlzxe7ciOuS5hcIYB0/sm1sM0CCe6XGdTLZbTEkb7KiKrnfEJ0M/iuWMZvl8EjK9YRA20WbiYdf0Pmr+IAMjQ7cH1VdtE6kRqCPVdeOkrBnOCCFcbhcxKrPYWmOVupJgjCe9sJKZghWsPh85JPwydOVLddgTCMg6X7Le6fJAHwxF/05KysPSIqBtrTM7ADdaP+ZtcFjR/vcI2+zO57+QXLl+Qs6HC02usTHbfzPCvno0iRYcTrxJ/eq5iliy4e7EfZGwK0qXVXsjLO2pkLzMuLJfxYJ6mHqMcACdNdtdlY6tSjB1i+D7v1kQrGIx4fTDxtqOFyvjPqpc2nSbIaRmPfhUwQnlyRVVT5/wQ23wcvKcHKGUAr6CixKXJL/spAUSoBElSJVYgEIQEApCRKSkQFnA08zuVo+wykuMdgBuneH6AIJPKv4poXHly/PaR9mbTpk3N57qy2mSCIuns+S2MBh2huZ2noscuXarJbMR2DMSQVZr4c5Pz5VzFddw7TFz5BXen4zDYluRrsr/smx9FjLLkS3OLozbfgw+n4IwYF7z5QqPXsA5hDo/eq9HwfSC1gkbRKzOv0QWw3kSOGiwWeLX3l4KKfyPMV1vhvp+anteT67LEq4FxqRE5jYeey9L8L9Ma1mSJcMt9RJEn5XXV6hqVDFaLzlwcX1bpxbWBAgmB2T+s9PLWiA4mNYuZuSV3+O6O0PNWqQ1lO8m0keey5nqXi7DF/usc8D+KI+Q1XJg1eTLt9uN0uRb+jF6bgi0DNbe/6BWK42mATzHqSdlvdLxtDETkhp4IvKpdbw2V06n991b328lSVMunfZn4VwktGjh3iR3WP4gw8AEk5haNoW/SpAkzra+hU+NwzX0zmEkDz+S0jmUMiZLR56kT6zMriOCUxeuBZQkSoAQhCAEIQgBACVoTsolAXulYstOXYq/7OpVJDBA5WXh2A7H5heieG8KMg8t152syrCt9chujjcL0qp7TK6QdlseIsKaOFiSXEi/A7LY6rFOq1wBtz37qPrrRiMOQDJtbuuT+plOcJPoo5dHmqcwkERrse6KtMtJBEEJoXudlz1z/AA98QHEUzTqXfT1P2mnQpniZuUmBF5Mb6QuZ/wAL6uXEv4NOP6gul8WYgSSI/Y44XzObCsetaguHyc0lUzkcPTb7edYI0PrK9b8MYcBmaIOnG2q8z6TTb7QHWSTzEaQV6TRxAbh3EWIBJ+Sz9WbkowX6LSPMf8QvEpxVZ1NhijROUAfxuBguProuOaboLjJnf6oD19JgwRw41jh0jdcI1fD9UtxNGN3tBHLSbg8rvvEfRnyXN+GJjhc34D6I6rVbVcIYy4ncr0HreOYWFgINoOtubrxfUNQ1qYqHNLkq5fLg82oYfEt98DMzUg8K5WxstdBtG2y9ADGuogNgiPReT+I6vs6j6QiJvl5V9Lm/qptNU0WuzDqukklMQhe6ASpEqARKkSoAQhCAcxK4pzNE1wlR9kl3DMhkrsOj9VDKYB254XLERTCv9LpioIJuNF5+phHJH5eSGjoq2PZWYQTBFwqAGUS10cgq1gsG34KjbHdXsf0jI0OYz2g4m47rz1OEHtRV0jlce5r7PZ/5NCgo9NpEFw25WtUwTnSQADuII9AsuuC2flC74TtVFlbK+B6gaVYezEXj8lt9Vxuci9o+oXNUwQ4v329dVLVxBOq1nhUpKRZqzd6figYFpbN4v6rW6v157MOct5BafXdcngqx+crR9ubNPwkwRyIXNkwRc02uhtJPDuGo1xFRojnv2Wp/wrB03WYHkXg6LG6XTdTcQNJ+nK6bA0G6htzpJj5LHUScZNqTrwmQ+C5hHucIjI3Zo47qV2Hbc1QAGiQ2LGdAf0UuEw1R7so9sHb5YDAOST+QS47okGalRzz9mTH915jnFSq6/XZEezB/+QlmZpFrxsvOsZUzPc46kkrr/E+Wi0xGc2gjZcW4yvf0GOKi5xXZq6GoQhegQCVIlQCIQlQAlyoStdCAexsi2yUUzlJTqI1vqnUnagqjZJeoNmmJT+nnK5GCaXNytEk6ACSfJSnppZ/qPazsTLz5NC5m1ymQ2jqun9QkDNcLrekvbtovM8Ji2ttc/eI/BunzW/0/qxboQB2En6krxtXo2+jKadcHT9foCC4wBsQBr3hcJiKIJubm66h/VDUgAlx4MAfRZnVcFnE+y2jMHX9CqaTdi+MzODa7OYxmDsTxwqlPDudcC370XZdM6dLg1zXHTiy3OreBadSiXUZFVozNAMSRt2ldj9Rx4pKE339lpZUuzhaPT3GMrYgXJO8CYAHmruHwLs4a5t7G1xfeVf6PROLqnD+zcBmHtLEZGNEuDuZdAhegVOiUqTQGN0Gy59Xr/ZajLtke5To42lgGN+MiJtJhWeiYmkXAN94CwgExBibD6rRq9NzvBNOSCYzGwVj2BpgHLTbAIsNvMLhnnjKNN8v8lpTNl+LbSZEn0Y79LrlOs9caJIP6/VVOo9cMmcw+6+f6ZXKdZ6y8mIIH89Nt/wDc1a6P063ukRjjRi9expqvkkkbLJc2Fr0sfT/5tEOPLPZt/pyfmh9XDO0lv3qUj/cyqPwX1GNbUopG1/gx0K++iwzldRPaajD/AF2VWrSjUEesj5rSySFKlgcojuPqpA1KAkSoCVjRulIB0UMqRjDqqkjqTTMQTOw1VujRa0nOZO7W7ebvyE+ibROYECxi/Mfoka+DBEEfVVbsg06WNMZWjI3htifvHUorst5/VV8Mb2+q0aVPerd0WZ22zfZHbXy1XLLh2R0Z+Cw5vOg1I+glXMJTfJDYA1JJgAcuJ0Cs16RgOeYaPhY20+XA/mMk91DUqOqe6AGjUNFmi1yeT3N1Dlu5HZoYDGkmGmT2m/e94XUUHB7LmIiYO8SAOTv691yOEbl0sNyf4o1J/lB/h3JA1NpndSBdDTDWzF9Tq5x5JK48+n38oylDd0dlgMMdiY7rbo1i0fFpsuP6H4jDTlq3HO67jptenUAcwgjsvA1kJwfyXBy5LT5KOAdlqvc1pBfqY1hbDTOpup6LGrM694ho4Ye8ZdwNVwtyzTqMeSm63wWa1VjAS6BzK47xT1zK2ad6Z1e25aTpPYrkPEfiR9Z2bNaTAHCzOndVdTNveY6c1N12kHUR3X0Ok9JcEpz5fg6Y4X2yTq7i4SHZgdx+Y2/d1Rp1302gBzgDqNWx902Kv18Pl9+mZpk+ZYdmu5HB/NZ2KOY+78l7eOqpdHRGqLFWm0NzVKLajP8ArUHZCDw4AFoPZzAVUqYOi+9KtB+xWbkPo8S0+uVVqeKfTdmY4tOki0jg8jsVKalOr8QFJ/2mj/63feaPgPdtuy6Emv5/P9CqKtfDuYfeBHfUHyIsVErL2vpGLib2MtcORs4KKpUDtgD2sPl+i0LESVBCEAiEIQFnDtEXVjMzcqgCnMG5VHGwTvqAGRqp2VQ4X12KpGpwFPQBHvnazQeefIa+ZCOIs0aDvZwbF+3DZ3I5/Dz0tBuX333kyB9o7knj8Vl4T397zJP4lXP81mPEWA4A0XPNcii3ndUILjA4/BNxNz7tuSEynNxMqxQIBGsbrB8MkpYvEnKG6WDj219mPrm8z2WazO24Wt1JzHTAuf10VJlMif35rohNbegkOp4oixNzqfyWhQ6nUp/A8gdisoU5k+ie9pCrKEZcMhxTNp3jDEDSo79hZGI6o+qfeJJ2JM3VPVKKZOymGDHDlRSIWOK6EcZI5+h/RWsNh4u5SYbBx7xM20RXqTYaJKd8IvRMcZk0uNCDcFpWfjIbdp903b25CZWqRKga+Rl+Xn+/xWkIURVEdR033TEJFuQWKOJIGUjM37J2PLT/AAn93TatIatMt+o7FQp9N8euo5CAYlSujZIgEQhKgAJ/sydExW8G/wCirJ0rBDSpGdNFLjHiQ37IA9dXfUn5KT/ODjdQYemXuv5kqF5YJcEXCSBtH1v+H1U9V+4sd1DisRHut2Vdjzyq7d3JKNjBVvP1V+m8FYLJ8059dwj0WEsO5g1302mxSBoDQPksZ+IvYq5hMS7dVeJpdk/RbZQA9TKkqMaVEK4Kc4gSs3dkFf2Iun0oamVKoaFHWqyFrTYGYzGEFUnV3FQ1HyVMynK6FBRQIyU5jANVIGdimVFawQ1Bcpic5NVyAQhCAEqRKgBClxVPK4qFE7DBOaYTUIC5Rw4dBmytVKYa2BHmqeCfeDurlcQsJ3uoBRoMF3XlRYqgNhASBrj/ACjkpjg3TPKJO7sDMNINr9kYlx3EFS0sLeQUdQ0E6hWtbiSlmVzCVJsqSc2pCvJWiC/VdFgU1uLvdVRVTHvlVUPJJYfWklRuqqFIrbUQOZqFq0mrJBWtQdp32VMoIsQJOvyVV9AjlT1q2qjdiOUjaQKxamqUvkpHhaWCNCVIpAqEIQFqv7zA7cWKqqxhHTLTuPqoHCFVccEvyIhCRWIH0zBCv1XHnULOC0KzpAn5LOfaBCWjnMeNlGR204V1tMDWPqjM3SAOyrvBUoPM2BVqq+WkOH6pjyAdvMJKj53R8uwUEJSkWwBKkSoBEIQgBbODIc0RxdYyu4HF5QQfTzWeSLa4DH4nDRKaMLa6sVaklgdY/EfyS4t4AWalLhApvowAVFVVqu+GgfRUnFaxtgYhCloUS4wP/SuBtNhJgXJVv/hr/wCX5odWFMZWa7u/RVfaHkqlt9EjWOgypsWLyN7qBWAZZG4v6Kz8heCslSJVJBJhmy5o7hatejLxFtllYZ0Oae4XRudJaCufNJpohlarRAGkrNawknzXRPbayqUKAOY949YWOPLwxZk1MNA1RTpS0eoV+qy8aQqhflDhuDPoVtGbaJsz36pqfUNymroAJEJUAiEqRACVCEAuY8p/tzabwo0iigPqVC4yU1CfTA30U9AWlRnsOVJVr2ytsOeUytXmwsOFCq1fYFQhCsBFLRdB7GyiShAh1RsGExTYjbyUShEvsFYo4xwc0kzl27KuhGk+yDbHUmndNwWKnPxIWMhZexGqRFGhicVDiQVTfWJJ72UaFooJEgkQhWAJUiVACEIQAhIhAKgBInNQD2sjVMcU55TFCLPjgRCEKSoJUBCA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hQUFBUUFxQVFxQVFBUUFRcVFRQWFxQXFxUYHCggGB0lHBQUITEhJSkrLi4uFx8zODMsNygtLisBCgoKDg0OGhAQGiwkICQsLCwsLCwsLCwsLCwsLCwsLCwsLCwsLCwsLCwsLCwsLCwsLCwsLCwsLCwsLCwsLCwsLP/AABEIAPsAyQMBIgACEQEDEQH/xAAbAAABBQEBAAAAAAAAAAAAAAAAAQIDBAUGB//EAD8QAAEDAgUCAwUGBAQGAwAAAAEAAhEDIQQSMUFRBWEGcYETIjKRoVJyscHR8EJiouEHFDOSFUNTc4LxFiMk/8QAGgEBAAMBAQEAAAAAAAAAAAAAAAECAwQFBv/EACkRAAICAQQBBAIBBQAAAAAAAAABAhEDBBIhMVEFEyJBYXHwFDKBobH/2gAMAwEAAhEDEQA/APDUIQgBCEIAQhCAEJQFuM8Nuygl4BN4iYVJ5Iw/uYMJCt43p76fxC32hoqismmrQBCEKQKkQlQAkSoQAiEBPCASEQl3ToUFhkIhWsLgqlW1NjnHsPz0S43AVaMe0Y5s6Tp8wq71dXyQUikTikVyBEqEIBEIQgBCEIAQhCAudIYHVqYOmYfS67bNMriOk/61P7wXVe1947LztbG5L9FZDK4GhuDqNlzfUcHkMtu0/TsV0WIdfjzVKoyZnQ6pgm4ko5xCnxeHyOI22PZQL0U75JBCVIgBCEIBUspEiAkYtbo3S/amXSGfV3YKp0nA+1decrfiP5LssOzKBaALAD8Fx6nPsW2PZJqdPwga0NADQNABp8k3xNhxUwlUHVgzAnlqtYF8DQt81S6vV/8Az4j/ALZv5rwoOTzJ/lf9KfZ5ghCAvqSwoCXKlCFFk0RoQhSQCEqEAiVCEBZ6Y6KrPvBdA5265vBmKjPvN/FdO4TI4XHqe0RQ9zg8a3HKiybR9ZUMFqsUXA/3XPVImjM6jRlvdtx5brGXT9QbAlc9iqcG2hXZp53GgQpEqRdABCVIgBSUKRe4NaJJTF0XQsKGjMR7zh8m/wB1nlybI2DV6T0+AGN0Gp5O62hQPA9T+ilw+FhgvrqocS7La31Xz88rySYskr1coAt6GVm9arxha3dob83BTNk8qh4pMYVwnVzforYIL3Ir8oho4ZCEoC+iJHBEJYSqpYhQhKrFQQhCAEIQgHUXQ5p4IPyK6jEAg5v2Quaw1AvcGjUrqWNYwZeLXXJqWlQImvDgoiQCnObc5bi5HpsonkWWEUSyXGGW91g4gWW1UMt9LcH5rEri66MCogroSoXUAQkSoB1PUeYXT9NqAu1/fmuZpMlbvT6ZbB1Ex+F1z6hJxB1Lq+VupCSkZNzZUqhEDU8a/mrbqgDd/LReM4UuCSWvi2izdeVjeKiBhW8uqD5BpWpgMIHe86b6brN8a4F2Vrs0tbaOJ7LTT7FmjGwzjITwEsJwC9tsDQEuVPhJCgFZKhCuQCEIQAhCEBo9AqhtYTuCPmtXFUpM6Bc0wmRGq6LD4oOeGuMLlzxe7ciOuS5hcIYB0/sm1sM0CCe6XGdTLZbTEkb7KiKrnfEJ0M/iuWMZvl8EjK9YRA20WbiYdf0Pmr+IAMjQ7cH1VdtE6kRqCPVdeOkrBnOCCFcbhcxKrPYWmOVupJgjCe9sJKZghWsPh85JPwydOVLddgTCMg6X7Le6fJAHwxF/05KysPSIqBtrTM7ADdaP+ZtcFjR/vcI2+zO57+QXLl+Qs6HC02usTHbfzPCvno0iRYcTrxJ/eq5iliy4e7EfZGwK0qXVXsjLO2pkLzMuLJfxYJ6mHqMcACdNdtdlY6tSjB1i+D7v1kQrGIx4fTDxtqOFyvjPqpc2nSbIaRmPfhUwQnlyRVVT5/wQ23wcvKcHKGUAr6CixKXJL/spAUSoBElSJVYgEIQEApCRKSkQFnA08zuVo+wykuMdgBuneH6AIJPKv4poXHly/PaR9mbTpk3N57qy2mSCIuns+S2MBh2huZ2noscuXarJbMR2DMSQVZr4c5Pz5VzFddw7TFz5BXen4zDYluRrsr/smx9FjLLkS3OLozbfgw+n4IwYF7z5QqPXsA5hDo/eq9HwfSC1gkbRKzOv0QWw3kSOGiwWeLX3l4KKfyPMV1vhvp+anteT67LEq4FxqRE5jYeey9L8L9Ma1mSJcMt9RJEn5XXV6hqVDFaLzlwcX1bpxbWBAgmB2T+s9PLWiA4mNYuZuSV3+O6O0PNWqQ1lO8m0keey5nqXi7DF/usc8D+KI+Q1XJg1eTLt9uN0uRb+jF6bgi0DNbe/6BWK42mATzHqSdlvdLxtDETkhp4IvKpdbw2V06n991b328lSVMunfZn4VwktGjh3iR3WP4gw8AEk5haNoW/SpAkzra+hU+NwzX0zmEkDz+S0jmUMiZLR56kT6zMriOCUxeuBZQkSoAQhCAEIQgBACVoTsolAXulYstOXYq/7OpVJDBA5WXh2A7H5heieG8KMg8t152syrCt9chujjcL0qp7TK6QdlseIsKaOFiSXEi/A7LY6rFOq1wBtz37qPrrRiMOQDJtbuuT+plOcJPoo5dHmqcwkERrse6KtMtJBEEJoXudlz1z/AA98QHEUzTqXfT1P2mnQpniZuUmBF5Mb6QuZ/wAL6uXEv4NOP6gul8WYgSSI/Y44XzObCsetaguHyc0lUzkcPTb7edYI0PrK9b8MYcBmaIOnG2q8z6TTb7QHWSTzEaQV6TRxAbh3EWIBJ+Sz9WbkowX6LSPMf8QvEpxVZ1NhijROUAfxuBguProuOaboLjJnf6oD19JgwRw41jh0jdcI1fD9UtxNGN3tBHLSbg8rvvEfRnyXN+GJjhc34D6I6rVbVcIYy4ncr0HreOYWFgINoOtubrxfUNQ1qYqHNLkq5fLg82oYfEt98DMzUg8K5WxstdBtG2y9ADGuogNgiPReT+I6vs6j6QiJvl5V9Lm/qptNU0WuzDqukklMQhe6ASpEqARKkSoAQhCAcxK4pzNE1wlR9kl3DMhkrsOj9VDKYB254XLERTCv9LpioIJuNF5+phHJH5eSGjoq2PZWYQTBFwqAGUS10cgq1gsG34KjbHdXsf0jI0OYz2g4m47rz1OEHtRV0jlce5r7PZ/5NCgo9NpEFw25WtUwTnSQADuII9AsuuC2flC74TtVFlbK+B6gaVYezEXj8lt9Vxuci9o+oXNUwQ4v329dVLVxBOq1nhUpKRZqzd6figYFpbN4v6rW6v157MOct5BafXdcngqx+crR9ubNPwkwRyIXNkwRc02uhtJPDuGo1xFRojnv2Wp/wrB03WYHkXg6LG6XTdTcQNJ+nK6bA0G6htzpJj5LHUScZNqTrwmQ+C5hHucIjI3Zo47qV2Hbc1QAGiQ2LGdAf0UuEw1R7so9sHb5YDAOST+QS47okGalRzz9mTH915jnFSq6/XZEezB/+QlmZpFrxsvOsZUzPc46kkrr/E+Wi0xGc2gjZcW4yvf0GOKi5xXZq6GoQhegQCVIlQCIQlQAlyoStdCAexsi2yUUzlJTqI1vqnUnagqjZJeoNmmJT+nnK5GCaXNytEk6ACSfJSnppZ/qPazsTLz5NC5m1ymQ2jqun9QkDNcLrekvbtovM8Ji2ttc/eI/BunzW/0/qxboQB2En6krxtXo2+jKadcHT9foCC4wBsQBr3hcJiKIJubm66h/VDUgAlx4MAfRZnVcFnE+y2jMHX9CqaTdi+MzODa7OYxmDsTxwqlPDudcC370XZdM6dLg1zXHTiy3OreBadSiXUZFVozNAMSRt2ldj9Rx4pKE339lpZUuzhaPT3GMrYgXJO8CYAHmruHwLs4a5t7G1xfeVf6PROLqnD+zcBmHtLEZGNEuDuZdAhegVOiUqTQGN0Gy59Xr/ZajLtke5To42lgGN+MiJtJhWeiYmkXAN94CwgExBibD6rRq9NzvBNOSCYzGwVj2BpgHLTbAIsNvMLhnnjKNN8v8lpTNl+LbSZEn0Y79LrlOs9caJIP6/VVOo9cMmcw+6+f6ZXKdZ6y8mIIH89Nt/wDc1a6P063ukRjjRi9expqvkkkbLJc2Fr0sfT/5tEOPLPZt/pyfmh9XDO0lv3qUj/cyqPwX1GNbUopG1/gx0K++iwzldRPaajD/AF2VWrSjUEesj5rSySFKlgcojuPqpA1KAkSoCVjRulIB0UMqRjDqqkjqTTMQTOw1VujRa0nOZO7W7ebvyE+ibROYECxi/Mfoka+DBEEfVVbsg06WNMZWjI3htifvHUorst5/VV8Mb2+q0aVPerd0WZ22zfZHbXy1XLLh2R0Z+Cw5vOg1I+glXMJTfJDYA1JJgAcuJ0Cs16RgOeYaPhY20+XA/mMk91DUqOqe6AGjUNFmi1yeT3N1Dlu5HZoYDGkmGmT2m/e94XUUHB7LmIiYO8SAOTv691yOEbl0sNyf4o1J/lB/h3JA1NpndSBdDTDWzF9Tq5x5JK48+n38oylDd0dlgMMdiY7rbo1i0fFpsuP6H4jDTlq3HO67jptenUAcwgjsvA1kJwfyXBy5LT5KOAdlqvc1pBfqY1hbDTOpup6LGrM694ho4Ye8ZdwNVwtyzTqMeSm63wWa1VjAS6BzK47xT1zK2ad6Z1e25aTpPYrkPEfiR9Z2bNaTAHCzOndVdTNveY6c1N12kHUR3X0Ok9JcEpz5fg6Y4X2yTq7i4SHZgdx+Y2/d1Rp1302gBzgDqNWx902Kv18Pl9+mZpk+ZYdmu5HB/NZ2KOY+78l7eOqpdHRGqLFWm0NzVKLajP8ArUHZCDw4AFoPZzAVUqYOi+9KtB+xWbkPo8S0+uVVqeKfTdmY4tOki0jg8jsVKalOr8QFJ/2mj/63feaPgPdtuy6Emv5/P9CqKtfDuYfeBHfUHyIsVErL2vpGLib2MtcORs4KKpUDtgD2sPl+i0LESVBCEAiEIQFnDtEXVjMzcqgCnMG5VHGwTvqAGRqp2VQ4X12KpGpwFPQBHvnazQeefIa+ZCOIs0aDvZwbF+3DZ3I5/Dz0tBuX333kyB9o7knj8Vl4T397zJP4lXP81mPEWA4A0XPNcii3ndUILjA4/BNxNz7tuSEynNxMqxQIBGsbrB8MkpYvEnKG6WDj219mPrm8z2WazO24Wt1JzHTAuf10VJlMif35rohNbegkOp4oixNzqfyWhQ6nUp/A8gdisoU5k+ie9pCrKEZcMhxTNp3jDEDSo79hZGI6o+qfeJJ2JM3VPVKKZOymGDHDlRSIWOK6EcZI5+h/RWsNh4u5SYbBx7xM20RXqTYaJKd8IvRMcZk0uNCDcFpWfjIbdp903b25CZWqRKga+Rl+Xn+/xWkIURVEdR033TEJFuQWKOJIGUjM37J2PLT/AAn93TatIatMt+o7FQp9N8euo5CAYlSujZIgEQhKgAJ/sydExW8G/wCirJ0rBDSpGdNFLjHiQ37IA9dXfUn5KT/ODjdQYemXuv5kqF5YJcEXCSBtH1v+H1U9V+4sd1DisRHut2Vdjzyq7d3JKNjBVvP1V+m8FYLJ8059dwj0WEsO5g1302mxSBoDQPksZ+IvYq5hMS7dVeJpdk/RbZQA9TKkqMaVEK4Kc4gSs3dkFf2Iun0oamVKoaFHWqyFrTYGYzGEFUnV3FQ1HyVMynK6FBRQIyU5jANVIGdimVFawQ1Bcpic5NVyAQhCAEqRKgBClxVPK4qFE7DBOaYTUIC5Rw4dBmytVKYa2BHmqeCfeDurlcQsJ3uoBRoMF3XlRYqgNhASBrj/ACjkpjg3TPKJO7sDMNINr9kYlx3EFS0sLeQUdQ0E6hWtbiSlmVzCVJsqSc2pCvJWiC/VdFgU1uLvdVRVTHvlVUPJJYfWklRuqqFIrbUQOZqFq0mrJBWtQdp32VMoIsQJOvyVV9AjlT1q2qjdiOUjaQKxamqUvkpHhaWCNCVIpAqEIQFqv7zA7cWKqqxhHTLTuPqoHCFVccEvyIhCRWIH0zBCv1XHnULOC0KzpAn5LOfaBCWjnMeNlGR204V1tMDWPqjM3SAOyrvBUoPM2BVqq+WkOH6pjyAdvMJKj53R8uwUEJSkWwBKkSoBEIQgBbODIc0RxdYyu4HF5QQfTzWeSLa4DH4nDRKaMLa6sVaklgdY/EfyS4t4AWalLhApvowAVFVVqu+GgfRUnFaxtgYhCloUS4wP/SuBtNhJgXJVv/hr/wCX5odWFMZWa7u/RVfaHkqlt9EjWOgypsWLyN7qBWAZZG4v6Kz8heCslSJVJBJhmy5o7hatejLxFtllYZ0Oae4XRudJaCufNJpohlarRAGkrNawknzXRPbayqUKAOY949YWOPLwxZk1MNA1RTpS0eoV+qy8aQqhflDhuDPoVtGbaJsz36pqfUNymroAJEJUAiEqRACVCEAuY8p/tzabwo0iigPqVC4yU1CfTA30U9AWlRnsOVJVr2ytsOeUytXmwsOFCq1fYFQhCsBFLRdB7GyiShAh1RsGExTYjbyUShEvsFYo4xwc0kzl27KuhGk+yDbHUmndNwWKnPxIWMhZexGqRFGhicVDiQVTfWJJ72UaFooJEgkQhWAJUiVACEIQAhIhAKgBInNQD2sjVMcU55TFCLPjgRCEKSoJUBCA/9k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QUEhQUFBUUFxQVFxQVFBUUFRcVFRQWFxQXFxUYHCggGB0lHBQUITEhJSkrLi4uFx8zODMsNygtLisBCgoKDg0OGhAQGiwkICQsLCwsLCwsLCwsLCwsLCwsLCwsLCwsLCwsLCwsLCwsLCwsLCwsLCwsLCwsLCwsLCwsLP/AABEIAPsAyQMBIgACEQEDEQH/xAAbAAABBQEBAAAAAAAAAAAAAAAAAQIDBAUGB//EAD8QAAEDAgUCAwUGBAQGAwAAAAEAAhEDIQQSMUFRBWEGcYETIjKRoVJyscHR8EJiouEHFDOSFUNTc4LxFiMk/8QAGgEBAAMBAQEAAAAAAAAAAAAAAAECAwQFBv/EACkRAAICAQQBBAIBBQAAAAAAAAABAhEDBBIhMVEFEyJBYXHwFDKBobH/2gAMAwEAAhEDEQA/APDUIQgBCEIAQhCAEJQFuM8Nuygl4BN4iYVJ5Iw/uYMJCt43p76fxC32hoqismmrQBCEKQKkQlQAkSoQAiEBPCASEQl3ToUFhkIhWsLgqlW1NjnHsPz0S43AVaMe0Y5s6Tp8wq71dXyQUikTikVyBEqEIBEIQgBCEIAQhCAudIYHVqYOmYfS67bNMriOk/61P7wXVe1947LztbG5L9FZDK4GhuDqNlzfUcHkMtu0/TsV0WIdfjzVKoyZnQ6pgm4ko5xCnxeHyOI22PZQL0U75JBCVIgBCEIBUspEiAkYtbo3S/amXSGfV3YKp0nA+1decrfiP5LssOzKBaALAD8Fx6nPsW2PZJqdPwga0NADQNABp8k3xNhxUwlUHVgzAnlqtYF8DQt81S6vV/8Az4j/ALZv5rwoOTzJ/lf9KfZ5ghCAvqSwoCXKlCFFk0RoQhSQCEqEAiVCEBZ6Y6KrPvBdA5265vBmKjPvN/FdO4TI4XHqe0RQ9zg8a3HKiybR9ZUMFqsUXA/3XPVImjM6jRlvdtx5brGXT9QbAlc9iqcG2hXZp53GgQpEqRdABCVIgBSUKRe4NaJJTF0XQsKGjMR7zh8m/wB1nlybI2DV6T0+AGN0Gp5O62hQPA9T+ilw+FhgvrqocS7La31Xz88rySYskr1coAt6GVm9arxha3dob83BTNk8qh4pMYVwnVzforYIL3Ir8oho4ZCEoC+iJHBEJYSqpYhQhKrFQQhCAEIQgHUXQ5p4IPyK6jEAg5v2Quaw1AvcGjUrqWNYwZeLXXJqWlQImvDgoiQCnObc5bi5HpsonkWWEUSyXGGW91g4gWW1UMt9LcH5rEri66MCogroSoXUAQkSoB1PUeYXT9NqAu1/fmuZpMlbvT6ZbB1Ex+F1z6hJxB1Lq+VupCSkZNzZUqhEDU8a/mrbqgDd/LReM4UuCSWvi2izdeVjeKiBhW8uqD5BpWpgMIHe86b6brN8a4F2Vrs0tbaOJ7LTT7FmjGwzjITwEsJwC9tsDQEuVPhJCgFZKhCuQCEIQAhCEBo9AqhtYTuCPmtXFUpM6Bc0wmRGq6LD4oOeGuMLlzxe7ciOuS5hcIYB0/sm1sM0CCe6XGdTLZbTEkb7KiKrnfEJ0M/iuWMZvl8EjK9YRA20WbiYdf0Pmr+IAMjQ7cH1VdtE6kRqCPVdeOkrBnOCCFcbhcxKrPYWmOVupJgjCe9sJKZghWsPh85JPwydOVLddgTCMg6X7Le6fJAHwxF/05KysPSIqBtrTM7ADdaP+ZtcFjR/vcI2+zO57+QXLl+Qs6HC02usTHbfzPCvno0iRYcTrxJ/eq5iliy4e7EfZGwK0qXVXsjLO2pkLzMuLJfxYJ6mHqMcACdNdtdlY6tSjB1i+D7v1kQrGIx4fTDxtqOFyvjPqpc2nSbIaRmPfhUwQnlyRVVT5/wQ23wcvKcHKGUAr6CixKXJL/spAUSoBElSJVYgEIQEApCRKSkQFnA08zuVo+wykuMdgBuneH6AIJPKv4poXHly/PaR9mbTpk3N57qy2mSCIuns+S2MBh2huZ2noscuXarJbMR2DMSQVZr4c5Pz5VzFddw7TFz5BXen4zDYluRrsr/smx9FjLLkS3OLozbfgw+n4IwYF7z5QqPXsA5hDo/eq9HwfSC1gkbRKzOv0QWw3kSOGiwWeLX3l4KKfyPMV1vhvp+anteT67LEq4FxqRE5jYeey9L8L9Ma1mSJcMt9RJEn5XXV6hqVDFaLzlwcX1bpxbWBAgmB2T+s9PLWiA4mNYuZuSV3+O6O0PNWqQ1lO8m0keey5nqXi7DF/usc8D+KI+Q1XJg1eTLt9uN0uRb+jF6bgi0DNbe/6BWK42mATzHqSdlvdLxtDETkhp4IvKpdbw2V06n991b328lSVMunfZn4VwktGjh3iR3WP4gw8AEk5haNoW/SpAkzra+hU+NwzX0zmEkDz+S0jmUMiZLR56kT6zMriOCUxeuBZQkSoAQhCAEIQgBACVoTsolAXulYstOXYq/7OpVJDBA5WXh2A7H5heieG8KMg8t152syrCt9chujjcL0qp7TK6QdlseIsKaOFiSXEi/A7LY6rFOq1wBtz37qPrrRiMOQDJtbuuT+plOcJPoo5dHmqcwkERrse6KtMtJBEEJoXudlz1z/AA98QHEUzTqXfT1P2mnQpniZuUmBF5Mb6QuZ/wAL6uXEv4NOP6gul8WYgSSI/Y44XzObCsetaguHyc0lUzkcPTb7edYI0PrK9b8MYcBmaIOnG2q8z6TTb7QHWSTzEaQV6TRxAbh3EWIBJ+Sz9WbkowX6LSPMf8QvEpxVZ1NhijROUAfxuBguProuOaboLjJnf6oD19JgwRw41jh0jdcI1fD9UtxNGN3tBHLSbg8rvvEfRnyXN+GJjhc34D6I6rVbVcIYy4ncr0HreOYWFgINoOtubrxfUNQ1qYqHNLkq5fLg82oYfEt98DMzUg8K5WxstdBtG2y9ADGuogNgiPReT+I6vs6j6QiJvl5V9Lm/qptNU0WuzDqukklMQhe6ASpEqARKkSoAQhCAcxK4pzNE1wlR9kl3DMhkrsOj9VDKYB254XLERTCv9LpioIJuNF5+phHJH5eSGjoq2PZWYQTBFwqAGUS10cgq1gsG34KjbHdXsf0jI0OYz2g4m47rz1OEHtRV0jlce5r7PZ/5NCgo9NpEFw25WtUwTnSQADuII9AsuuC2flC74TtVFlbK+B6gaVYezEXj8lt9Vxuci9o+oXNUwQ4v329dVLVxBOq1nhUpKRZqzd6figYFpbN4v6rW6v157MOct5BafXdcngqx+crR9ubNPwkwRyIXNkwRc02uhtJPDuGo1xFRojnv2Wp/wrB03WYHkXg6LG6XTdTcQNJ+nK6bA0G6htzpJj5LHUScZNqTrwmQ+C5hHucIjI3Zo47qV2Hbc1QAGiQ2LGdAf0UuEw1R7so9sHb5YDAOST+QS47okGalRzz9mTH915jnFSq6/XZEezB/+QlmZpFrxsvOsZUzPc46kkrr/E+Wi0xGc2gjZcW4yvf0GOKi5xXZq6GoQhegQCVIlQCIQlQAlyoStdCAexsi2yUUzlJTqI1vqnUnagqjZJeoNmmJT+nnK5GCaXNytEk6ACSfJSnppZ/qPazsTLz5NC5m1ymQ2jqun9QkDNcLrekvbtovM8Ji2ttc/eI/BunzW/0/qxboQB2En6krxtXo2+jKadcHT9foCC4wBsQBr3hcJiKIJubm66h/VDUgAlx4MAfRZnVcFnE+y2jMHX9CqaTdi+MzODa7OYxmDsTxwqlPDudcC370XZdM6dLg1zXHTiy3OreBadSiXUZFVozNAMSRt2ldj9Rx4pKE339lpZUuzhaPT3GMrYgXJO8CYAHmruHwLs4a5t7G1xfeVf6PROLqnD+zcBmHtLEZGNEuDuZdAhegVOiUqTQGN0Gy59Xr/ZajLtke5To42lgGN+MiJtJhWeiYmkXAN94CwgExBibD6rRq9NzvBNOSCYzGwVj2BpgHLTbAIsNvMLhnnjKNN8v8lpTNl+LbSZEn0Y79LrlOs9caJIP6/VVOo9cMmcw+6+f6ZXKdZ6y8mIIH89Nt/wDc1a6P063ukRjjRi9expqvkkkbLJc2Fr0sfT/5tEOPLPZt/pyfmh9XDO0lv3qUj/cyqPwX1GNbUopG1/gx0K++iwzldRPaajD/AF2VWrSjUEesj5rSySFKlgcojuPqpA1KAkSoCVjRulIB0UMqRjDqqkjqTTMQTOw1VujRa0nOZO7W7ebvyE+ibROYECxi/Mfoka+DBEEfVVbsg06WNMZWjI3htifvHUorst5/VV8Mb2+q0aVPerd0WZ22zfZHbXy1XLLh2R0Z+Cw5vOg1I+glXMJTfJDYA1JJgAcuJ0Cs16RgOeYaPhY20+XA/mMk91DUqOqe6AGjUNFmi1yeT3N1Dlu5HZoYDGkmGmT2m/e94XUUHB7LmIiYO8SAOTv691yOEbl0sNyf4o1J/lB/h3JA1NpndSBdDTDWzF9Tq5x5JK48+n38oylDd0dlgMMdiY7rbo1i0fFpsuP6H4jDTlq3HO67jptenUAcwgjsvA1kJwfyXBy5LT5KOAdlqvc1pBfqY1hbDTOpup6LGrM694ho4Ye8ZdwNVwtyzTqMeSm63wWa1VjAS6BzK47xT1zK2ad6Z1e25aTpPYrkPEfiR9Z2bNaTAHCzOndVdTNveY6c1N12kHUR3X0Ok9JcEpz5fg6Y4X2yTq7i4SHZgdx+Y2/d1Rp1302gBzgDqNWx902Kv18Pl9+mZpk+ZYdmu5HB/NZ2KOY+78l7eOqpdHRGqLFWm0NzVKLajP8ArUHZCDw4AFoPZzAVUqYOi+9KtB+xWbkPo8S0+uVVqeKfTdmY4tOki0jg8jsVKalOr8QFJ/2mj/63feaPgPdtuy6Emv5/P9CqKtfDuYfeBHfUHyIsVErL2vpGLib2MtcORs4KKpUDtgD2sPl+i0LESVBCEAiEIQFnDtEXVjMzcqgCnMG5VHGwTvqAGRqp2VQ4X12KpGpwFPQBHvnazQeefIa+ZCOIs0aDvZwbF+3DZ3I5/Dz0tBuX333kyB9o7knj8Vl4T397zJP4lXP81mPEWA4A0XPNcii3ndUILjA4/BNxNz7tuSEynNxMqxQIBGsbrB8MkpYvEnKG6WDj219mPrm8z2WazO24Wt1JzHTAuf10VJlMif35rohNbegkOp4oixNzqfyWhQ6nUp/A8gdisoU5k+ie9pCrKEZcMhxTNp3jDEDSo79hZGI6o+qfeJJ2JM3VPVKKZOymGDHDlRSIWOK6EcZI5+h/RWsNh4u5SYbBx7xM20RXqTYaJKd8IvRMcZk0uNCDcFpWfjIbdp903b25CZWqRKga+Rl+Xn+/xWkIURVEdR033TEJFuQWKOJIGUjM37J2PLT/AAn93TatIatMt+o7FQp9N8euo5CAYlSujZIgEQhKgAJ/sydExW8G/wCirJ0rBDSpGdNFLjHiQ37IA9dXfUn5KT/ODjdQYemXuv5kqF5YJcEXCSBtH1v+H1U9V+4sd1DisRHut2Vdjzyq7d3JKNjBVvP1V+m8FYLJ8059dwj0WEsO5g1302mxSBoDQPksZ+IvYq5hMS7dVeJpdk/RbZQA9TKkqMaVEK4Kc4gSs3dkFf2Iun0oamVKoaFHWqyFrTYGYzGEFUnV3FQ1HyVMynK6FBRQIyU5jANVIGdimVFawQ1Bcpic5NVyAQhCAEqRKgBClxVPK4qFE7DBOaYTUIC5Rw4dBmytVKYa2BHmqeCfeDurlcQsJ3uoBRoMF3XlRYqgNhASBrj/ACjkpjg3TPKJO7sDMNINr9kYlx3EFS0sLeQUdQ0E6hWtbiSlmVzCVJsqSc2pCvJWiC/VdFgU1uLvdVRVTHvlVUPJJYfWklRuqqFIrbUQOZqFq0mrJBWtQdp32VMoIsQJOvyVV9AjlT1q2qjdiOUjaQKxamqUvkpHhaWCNCVIpAqEIQFqv7zA7cWKqqxhHTLTuPqoHCFVccEvyIhCRWIH0zBCv1XHnULOC0KzpAn5LOfaBCWjnMeNlGR204V1tMDWPqjM3SAOyrvBUoPM2BVqq+WkOH6pjyAdvMJKj53R8uwUEJSkWwBKkSoBEIQgBbODIc0RxdYyu4HF5QQfTzWeSLa4DH4nDRKaMLa6sVaklgdY/EfyS4t4AWalLhApvowAVFVVqu+GgfRUnFaxtgYhCloUS4wP/SuBtNhJgXJVv/hr/wCX5odWFMZWa7u/RVfaHkqlt9EjWOgypsWLyN7qBWAZZG4v6Kz8heCslSJVJBJhmy5o7hatejLxFtllYZ0Oae4XRudJaCufNJpohlarRAGkrNawknzXRPbayqUKAOY949YWOPLwxZk1MNA1RTpS0eoV+qy8aQqhflDhuDPoVtGbaJsz36pqfUNymroAJEJUAiEqRACVCEAuY8p/tzabwo0iigPqVC4yU1CfTA30U9AWlRnsOVJVr2ytsOeUytXmwsOFCq1fYFQhCsBFLRdB7GyiShAh1RsGExTYjbyUShEvsFYo4xwc0kzl27KuhGk+yDbHUmndNwWKnPxIWMhZexGqRFGhicVDiQVTfWJJ72UaFooJEgkQhWAJUiVACEIQAhIhAKgBInNQD2sjVMcU55TFCLPjgRCEKSoJUBCA/9k=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8" name="Picture 8" descr="A genetically engineered cat glow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429000"/>
            <a:ext cx="232213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0" name="Picture 10" descr="https://encrypted-tbn1.gstatic.com/images?q=tbn:ANd9GcRXiGGThtFbfDe37968jRUjy7xUHk3lTy467yYtwLaVAG_mt4x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" y="1315328"/>
            <a:ext cx="28194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data:image/jpeg;base64,/9j/4AAQSkZJRgABAQAAAQABAAD/2wCEAAkGBxQSEhUUEhQUFRUVFxcUGBUUFBQVGBQUFBQXFhQUFBQYHCggGBolHBQUITEhJSkrLi4uFx8zODMsNygtLisBCgoKDg0OGhAQGiwkHyQsLCwsLCwsLCwsLCwsLCwsLCwsLCwsLCwsLCwsLCwsLCwsLCwsLCwsLCwsLCwsLCwsLP/AABEIAL4BAAMBEQACEQEDEQH/xAAbAAABBQEBAAAAAAAAAAAAAAAAAQIDBAUGB//EADYQAAEDAgUCAwcEAgEFAAAAAAEAAhEDIQQFEjFBUWFxgZEGEyKhscHRMkLh8BRSciM0YoLx/8QAGwEAAgMBAQEAAAAAAAAAAAAAAAECAwQFBgf/xAAuEQACAgICAgICAQMDBQEAAAAAAQIRAyEEEjFBBVETImEUcYEjMsEVMzSRoQb/2gAMAwEAAhEDEQA/APHUgFCABIATAVIAQAFAAmAkJAEJgCQAgBEwFSAIQAFMBEACABAAgBQkAJgCQBCABAAgATAEgApgASAEAEpgCACUgETAWUACQCpgCQAEwBAAkAIAEACABAAgBEABTASEACAFhIBUAIgBUACABAAgAhACIAVAAgBAgATAEgFQAIAQIAVACpgCAElABKAAJACABACFACoARACoARAAgBQgBJQAqAETAAkApQAiAFCYAgAQAIAEgEQAIAEAKmAJACABMAlAAkAIAAmAkpAKgBEAKgAQAIAEwElIACAFQAkIAWEwESAWEAK1MB1RqGAxACoAEAIUACABIBCgACAFhAAgATAIQAJACYAkAIARMAQAJAKgAQAJgIQgAhAAUgBAChAFqjQ1DwQRk6G1aEbIBOyLQgkGlACwgBDTPRFoVjSEDCEwBAAgBEAIkAqABAAEAKmAIARIATAWEAIkAIAEACABAAgAQABMAIQAIAUNSAkZSKANHD0tt1FsplJI3KWW62bDUJ25nlZ5ZerOVk5jx5K9FKplWnSCO56k8BTWW0aocuM02gfkhIkA23+6FnSYLnQUqZj1cOWG9ld2T8G6E4zWmamAxRc4CGn/AJXVWSOrM2aCUe1s03ZXTqyHsDXf7U7fLYrNLLOHjZzv6meJ3jla+n5OczfLHUH6XXBuDG4/K14syyq0dTi8mGeHaP8Akz1aaQQAiAApACABAAgBUwFegBqAHtakA4thAEZCYCIAVAAEABCAESAEwFQAqAHMagC1QpJMTNHCYHUeT5Kqc0kZcufrGzepZYWxae0XWSWezjT5rlo2cK0NAgcX+4WaTt7OfNtvZDjKMnieOIBViyKOieOVFqngqemHPg8gceKzzyzctIi5u7SMXNcCx4IkGLg7FacOWcXtG3jcqeJ/8HJMBY/SdxZdO00eiTU49kdLTsBBmOiyTimcWaTm0yl7RvdUp6n7giBFulkcZKEmkX8FRhkcYnLQtp1xEACAEKQAgATAVIAhMBEAKAgCzSYkJi1AgSI9CCQ000AJoQA9tJADKjUwGIAIQAoCAFCAJaYQBdwVIkqDdIqnKlZ22WYUMaDG/PTuuZmm26PMcnK8kmXHYcxMgAnc8qhTr0Z1JPyIIBDSPMXnzUqbXYfnwW8azSAW8dPqoYneiCezz7Ms2dUDgCWgOgAWkcknkrswxqMUmt/Z6Xj8OOKm1ei1kFFzmOJkgEATyTwCqORJRdIo58oxajEre0tPRVa0cDflT4zuFmj42fbFZr5OZYOwUMumYudGp19lD2kxcsDeJ+ifHhtsu+Oxfs5nMQtZ1wTAaUgABAAEAKgAKAAIARAD6aQFxtggiNhAIs0sKo9iDmJVoHdCkNSEbh7p2S7FhmD+EnzKj2KZZlaRmPbKmXkRamMSEAEIAIQBLSSA2MrpSQTydvBVZXUWY+TNqLS+jo8bmAp3OzRt3WCGJzZw8XHll/yYWIz/ABBhwdoB2AG46yVtXFxdf5Opj4GBfr5Zu4DHGsxs2cBqkbEje3BWSeNY3RzeRx/wydHS4Sn7xkdo9dlzpPqznyuzFZ7Dsc4kh0kzpDoHebWWh/JOMToL5LPXWNf8l2pk3ugAQGtbdrGyb9Sq1yVNtrf8/Rkllk9y8nC+1H/cbcBdfi/9s9B8X/46/wAlvAVnNaBHmlkj2Ys+KM5fyY2cYr3j7bCw+6vxwUUa+PhWOFFBWF4iQDUALTagBiQCygAlMBQgAQA+kkBcp052Sbog3RqYXLgdyqZ5a8GLNyuq0jR/wBx8ln/KzE+XK9jKuX22KccxZHmKxr8AdTbQIUlmWxx5apj8wpaWRtJ9eiMcrZHjZO+SzFrYYji5WnsdRZE/BXr0Y3UkyxSsg90mSB1KEAREJgOpoA6XLcP+mATH1Ky5vBzOTkq0/ZbzPLX1GiDB3vYG+08KjDmjHyYuNyY4pbMqlkOIcQ0t0gcucNI6rQ+RiXtnRfP48Vae/qvZ3ns7kjRR1TIAgGCNRm5E/t+q5HJ5TcqZwOVlnOdvX8Gpl/wHiD5R5rJl/ZWUJJmriGlvxN+Sx432/UlKPsbTqMrN/UQR4JuEsTskusvL2eYe1+X6cYACXahMGLQeOu69L8fl7Ybo7PxuVLA19Mjx3wU9om0q7HHtIOPeXJdnOuogX3jey2aOva9gaQUqHu6G/wCOEqAX3A6IoBP8VPqIoqsYiAFTAVAAgCSgJICQNmxg2mTI81VNmbK9GgzDl37j5QqO1GKWbp6HltSneT/CE4z0yMcmHM+vs0MJmAO91RPE14MWbiSjtG5QZTqi1iFjk5wezBLtB7IsblU/FY9E4Zi3HncPBz2Jy/STyTufst0MtnTxclOjLxFCD/C1RlZ0seTsisKUlWWXWLiKUBCYRlZnvaplgyUAbuS5iWuvHw38Vny4+6MXKwfkjo7HLsybUaDAI5B+65OTDKDo89m48sTpm1gqFEmQwT6geRWPJPIl5Ke0vBq13iC0cbx04CyRVO2D8GFiMSWGwH2C3RgpbFGJs5Xi9bYfHisefEk9Fia8MrV6QaXOGwM2tvv9FZjk5aZXJfRwmdVzWr62yWtEAnqTeI3Fl3uND8WPq/J1+MlixVPzLdfwUcfSfULRNxaItHJWmDUNmrBkhhTkXP8AHbSbAja569fFVNykzH+XJlnowmYRzydA+GbGYHqtqmox2diWeOOK7sr16bmOhwgjcFSvsrRbjyRmu0fArBZO0SFcVNeBmOqQFSAEAKmAIAfQdBB7pMGr0dS7DyP+Sx968nG/O4tp+jBcHNeQS4EGObLVpq6Oqus49q0a2W5uZ93U+JhtqO47qjLgTVxMHI4arvDTWyzXpaXW2P8AZChGSathiyd42y/gy5osVRNp6MOZRk6ZboZs5tifVVywp+CuXDtXEtjFMqdvSJVX45QM8sWTHtozc0wAAkTHhdaMOV3TNfE5O6ZiupQVtjK0dmMrRXx2ysiTx/ZmOVhcNNM90gtDWuINkA1Zq5ZmWlwvHbg+KqyY1JGbPgU1TO/y3NJbLWx1IuuLmwU9nms+B4pNNmo/E/BLXTqtP1WaGPeyhqiDC0A+Q4wS2Ae6nllTtIafV2UcLiMThTpextRh/fcOjra0qzJDDnScXTNv+hm2nTH5jmP/AEjJgukR8gpYOP2l/Yy48bnNJGVhqTRS2EHaVvabyWWTk3k2VhhTvstMZLwXvMmqIqmCFX4STA3I+5UOzi/BfHkfh/ZbZYrmnRbAuNoH2jdLcvJRHvnlcjm81cXukgtsP1CD6FaMMUovZ3OLjUIUmVmiNuivUTUNfbzUvAGWqgCEACAAIAUoAVpSD2djlzg5sE8LDnj1dnD5cHCXZE2KyllU/GCCLa2bn/k3lVwzyx+N/wAFOLmSxf7Hf8MbSyGmy4fqP/kIjwTfJm/KonL5DJPXWid9CSyLmIPlsoKVJlcc3VM0KmGhsclURlcjMsm9s5vGY2mwkQ57uxhvryuhCEpI6+LFkkr0kIzM2TDmlh7/AJUp4XWnY3xp+bs3MuxU/CTIO3isGWFbOfnxNfstGbjqWkm23PY7LZil2R0+PLtFGHjK0la0qN8VSIcO0Sh6Gzca+G/okdTt5Kjd1ZilFdtS2ZWZ4UMcP9XDU0/Yq3HNSiacWTsn/DKNWkR4KwsTs0cqzp9IgEy36fkKjJhjPZmz8SGXz5OkoZy4Xc2WG8t46rLLjL0cyfAi1rT/AJNIZhtpNt1WuMpf7jC+PK+r8jK+eSCHH1Uv6OK/2j/o8j3sxveurP5jgdSbStKisa0b+kcEL9s0q5kho2bwq4LV+znR8OT8sfTeXGOFKSpaFJVsbi3hogRClCP2SxY5TlRmUcwDXVC6DpHwnv0VksaaR1cvEbhBR9+TDr4gvOp1yr4KlR08eNQj1RGT6qxSom0MabQeEr+wM0KsBUAK1qAF0oAagAlAHW+z7dbBCw8nRxvkJdJb8HW0KJ2LSFzZSr2cNyd+Sw3L2A3Ek9T9lW80qB5JVRr4PKWbxflYsnJkNRctFbMsnLjbpt1A3hW4eVoNxZwme+zjwdVGXjlv7m/+q7PG5cWqkdnh/Iwrpk1/NGRh8orVXfof3JBEDzWt54QWmb58vFjV2n/Y3MPlrmbeFrwVjyZoy2c+XLhk8+P/AKUM1xPwmf1Tp37LRhhvXg3cfErTj4MAmVs9m4uYDDaioTlSIZJqKO5y7AB9OCNrefC4+fM4SPNZszWW0Yef4H/ogkXY7T5O/kLfw5f6yi/aOlxpyWT9lXZWcyLWN2/Q9l0smFx2b4ZFIifTjwVJcv5JKOIc202UaRFxT8otHMHxAsl0RB4YvbNTDYG8kkne/wCEm0jDl5FKl4NbD0Sy/Kp1LycrLk7ukOIgTtPyVkUNVKVIYKx2Hqm4kniryZOaY3dvHJHVTjGtnX4fGUV2ZkuqqzRurwMaZQtjEc5ADdXVICgkA4BAE1NqALYw0iVGyHbZRrU4TJkcJgdP7JEg2IuLA9lj5STRyvk0nDwdnRxJDYJMjzK5LgrOBJJsm93ULhxOyjcUgjR1NA6W36LjyXaRZFqKIaeJbU/Tx9VY8csZFuzMxdAOPceRHaeQtmOTSIJ0Zp0gnWXR0LloabVosjFvaRzuf52KbdNOzjt2HVb+Ngcncjp8PhuclOZxjnkmTddTS0d1JJaLmCwRfxbrsEmy7HicmdBl2XaTv81TP9tFmX4+eSGjaw5LJ0mByePmq/xQflF0PhMMYrttrZTz7MmGj7owTIdYiTHHbxV3G4cvzrI3/g5XK4yhneeU7f0vRx728r0f4bjTOf3akVHiCuNmh0m4nSxz7RTI5VZYa2WYEuhzrDhQnKjNmzKKpHUYOhEGfms826ODmm5Oi9UANx4eirjfgyxuyjWdPh3O6vjaNGNNIxszxfA2Floijt8XBUe0jIdU35TTo3DQ5OwG6roYxC/slYhs7Sj+4FSEgJGNQBYpJEWamCbIVU3TM2ZtPRRzKjBU4Oy3FLsjOCmXGvkeK02PUOB6EbqjNC0ZOVic0d3lldrnsnxK4+aMlFnmpw6+TSxlX3WLAM6XtBb0BG/1WbGvyYH9jjHtjbXlGnUxRIgXcRYcnwWaMEnsrSskq4aNMAtdHoVGOTtdiaohxGioBeHjcixHYqcO8NvwOjjParEigLlrnGzYPzhdfiQ/I7o6vBw93vwcK9z6jpMklddJI70I0qiaFHKyBLiAeijKRojx37OjwQAbYBVOVnSwLqiwCW3jz4CKNak1tITQ4/qKtjRROOXI9sgxGVtfu+PRX4+Qou0jLl+N7rciB+V06bSdcmNzBjwGy2x5kp6MGT47Fii3ds5WqbrPyJd5tox4VUaLGX4YOMnYLOyWSVLR0uFaDaBCpZys9+bL9GLkj8Kpo587shr4qBBP98FOEGXY+O5bRi4vMTJA6kK9L7Ozj4kFFWjKdiJKd+jWlQw+GybAic8ygCRoJTQxdt0noQOEp2mAPwBmyhZN45WNdh3DcIsjKLj5JGU0WQtGhhHRf1VctmfKrIc1MgeCMeg46aTMZwurDUTUH6TKPRFqzp8pzITvcLFnwto5HL4jatG7i80D3Mk3AWKGBxi0c2GCSTtHQZdmFKmCQAXkXP28Fz82CeR16M+4+EPbmoc4SZ7dPNJ8bqgV2ZGeZ4JDKNNr3n9bpIDRxMblbOLwpPc3o63B+OlmfaWjnMRkjakue4l5vY2Hl0XVhkUaSPTQ48YqkNwmTMZcElSlkbNeHjRW5F0si+kR4SSo+TV+vpDKdUTEfwiqJQlfotUzF+DwrFstjLeyw2D+n0T0XaI6tAHdt/BMjKON+UQ1cI0iNNu4lWwk4sx58MMkaSOOxWFLamiD2kQrJHBklC0a+GohjR/fVV0YJz7ss0ahJtsPBRlFFU0ktlh2LAHgodTL/SybMTFYvW4lWpUdrDh6QSKNQp0XUVqjb3sk0IcHdChAGkkTClsBPiETKSv2A5t0xj9CaiBsMZAWezoxgl5HOpyLpJhPGmVq2Di7VMyZMFeCi+o5kgiJT8mZwGYjEavshKhKNFUUyeJTJOSRPQwz52SbIucS9QylxMzp5VcsqRmnyoItsyqsdneqqefGvJR/XYPZcbgsQ0WcDZVflwsz/wBRxpPwNc3EtEH5EXU7wsux5OI3obQqVG2DSPLk73Uu2N+zprm44ryhXVnmAQfLlNOPplkedj+y1S987ZhA4EflQlkgtthL5fCnuWic1yw6XAtPOq3oOU4/sridXByceWKaeh4AdtY+H1Uk7WzVGn4JwzTv9Pspx0XV7YVGt626hBY6b0MDX/tM/MfwnZBxt0B1jenPmPypxb8kMkHW1/6OWxtqpMOb2ct8sH691s8pnyfu4tNf3L2Gq++Gj937T9ishiyL8T7vwD6/u7fbsnWi2GJZV39GY7EGCCdzKEjX0Vogpnnj6qL8li0OntZTBsiLQSP75pCHCLwE00AnvgRAt9UrHY5+yd6EJTSirAma2Ar0qA1qd/JYXo60dsVx6JUDYrDa6LFqitjaYNz5KVmLOqVlJmEniEN0c95KZbpYL1HRQlOiifIst4fBTtuVXLJSMuXk9TVoZaes/wBssk86MGTkekjRwlHSbjfadlmyPt4M2R34JatQOgafNQSohtex2JosaNp/PVEJNsIt2U2tJj4ZPBA2HNlba8tk7RdwmVOcYLY7np2VE+RFeHZFzfg38NhNMNc1v1n+Vglkt2mLqcz7UYUOc0kXZserZ2PddX47I1/k7nwnI/Hl6yemZeAYXST1suqz3OGLkW5vBI/vVTRfV6ITh4MgqVJiaadgIm4g9QSFFommmh/m6fL77przsTTW0c/npBcJ1h3+pFiOSCuzwU3HrWjyvy7Tydm3ZQwT9JPBFwe42WbkY1CdIxxbyRpiV8RqJJWdM1Y4KEVFFRzZSJjyItfwSSoYTAkgymhsiuTZLbIj2sIHUqdUgHkNAkC6joBsgxdDdgOZAsVOP6vYEjzZWPwBpMMSsJ006Iy+AghdIeKmyB+x72pJ0V5cPdofoCRVn48VColuhQ36qmbo4HJxzh60SNfp/IVck5GZ4ZTZp4TECPusmTEZcnGmvReOKZp+K4+6z/jleit4ZfRRdjgLtNjx+O6uWN+ySwS9kH+Xf+VP8dIt/p39G97P1BrJd5BYeWpOOjM4uL2jq8QW6Zi65kUW5HFx8bMqrjg+Wg8fCe61RwNbaM7m2tnP4urJh29/XqF08UN2i3E3FpoyxLQQ3wC6eOfZWfRPj+R2wp+x5ptBJiTySrOx0uiS35JRsrIskklqxlSiIumkpCkqQgZbr4qXVBdrwYmf4UNAc2Rwd3f/ABdHicl400zz/wAtw4ykpx0YtSLRMhUZZucrZkhCMI0IyjKr6liVjqgAFkmqCqISx1zyosEvYrHzYgpx0J7BsElSckJDA8wo9gJHO57bI8gRuoyQRyjp7AlDATfdWJJvYCPtYpS0BosdKys6adgWIoTWxQwzKiySj7FbX4CQ+/0OF0CavyXaNWAoyjZz+VxpZWkvAtzzCTxon/0+LegpVy0m47R9Cm4qi6HEjFdHtDMTij/bKqOJGHJ8fGL0ikcbNtlZ+JFX9Ovoifi3C0wVOOKL8k1hj9GngcfUow53FwRt591ly4YZP1RizcbHkfVLZ3+W5p72m0gyXfILgZcH45nBzY3jk4sx8S33dYAyAVvhLvj0OGPtB15LOY4a7X8bGNuxUMGariRxS1szsUwBx738I3W/izuNHsv/AM/NPHT8oz6tUEwDPK1qz0jknRMw/CTzwpx/klFdd+xgqXIJ1H5DwUvHgIu/JOCY/uylFkn40Z2Yy5nnHkFbFtGLkpyjZzuIrgAzupOejjyRWoYiZlQ7/ZCLCrWseRCVsbZFQee5RTIWPJ9U2O0Ne+D4oED6ZidkmmArqkN+SaehE2FqDTB3U8b+xkpAFuqupCK5Mz2VTewNZoA4WY6iSQ5glJkoqxCZPZIJW2PfA2SJOkiG82Qyu2yw1iROmSNaOZ9VIKojq0QbgkFJiUF6ZKWNIE3j5pFjSrYU8Mw8eKLIxwxbHOwDTsLpqTCXHj6Rbbh7FpHw/wBsqJx3cfJh5Px0m+8NM1PZZwa4NkWMt6W4XN50XVnm/kMMl+1bNf2jpte9m15vxxusvBk4xf0YcUXuS8EdFzi003C4+YTaSamvZF4/2tLRjY06iASAOZ/d2XXwY1Hf2e1+M4n4Lv2VW0mgz5K/sdtxWqJKdbVsLdUWWwVhrvaPHjw7qXcbqxdTZ3undgnsbWGoFShP0V5INpnK4miQ4tHmYtHdXKzg5YtOiIYQAbn8qzoVONELWXAOyi47IkxhuwCl48A0kL70f0KcciXkTiI6s2bifJDyRIkeKqgiAq5uxlarVtCjegJsOPhUooB9c/DvdTl/t2IphxlUqwN7DP8A9kq0dPFK/JaFONlBmhJLwMqBRRCQrWg7+qGTik0TFjR9h+UEnGKHsaDyFFolGmhjR8UcIohVslcxMHFWV3b3SYnXlj6LxwkWqvRK2oSbcclDJxe6RYD43KSJtfbJaelvxNgd5hRnDtpoy5eHimv28F7/AD9j+okGAsj4qelo5Gf4+Mk441SdENbEPJADoPPh0BV0ONCKpo14fjIY4dK2NxJJEADvP2Vy8HXlFRWiuX8bDqlRKNSEqjTYfuKC6VRpL2FUftE24G6VkJpL9RlPazYgHe5t4qRCvoidUqFu/wBFOKXgolLJJWYuIBB1fJaao5M7u2R1nxCmVP7KuKjSIUZP6ISImukQVCxaLDakjZWp62hlSo0kqutkGiZmG6qXUBj2dNh80340A9rosE06EMxBulN2BEynItuklYGtTqJejdFlxtXhRqjQpNodCVWNIBeyVBQhcOiTQ7ofAidvBQJrasexyRJSJGVbJi7kTxqEkXlAUmixhaIEyk2XY4IVlKXG9hwgag7Jn4MO5P48E/BY8F+wGBAsXOI6FCZB8VLy7LlJojooyL4YUhfRRJ9dWVqzimUTgSU6logEHqjyWY8nX9R7mD02UEXutFc0PjDvFSZQ4VLsTvF4S9E7tg0JxqQvGkZ+NwlMtMgz2Ksx5HdGTkceDi2YDqYET4rUcWqdEetpdGn5pJog1sjr0gDIRLQnEloPJMQICcXYJi1RdSloXsbiHXHglYpCVaXwA9TCH4EJoEz0UuoitWKg/IDMMYKitDP/2Q=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868363"/>
            <a:ext cx="24384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16" name="Picture 16" descr="Nobel Prize in Chemistry Awarded for Transgenic, Glowing Anim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60" y="1447800"/>
            <a:ext cx="30480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8" name="Picture 18" descr="https://encrypted-tbn0.gstatic.com/images?q=tbn:ANd9GcSDeRN_4kDd4ptUg_ht-4fu4IKllZtupoxqMSuupD0sb6TatPHy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60" y="3962400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239000" cy="1143000"/>
          </a:xfrm>
        </p:spPr>
        <p:txBody>
          <a:bodyPr/>
          <a:lstStyle/>
          <a:p>
            <a:r>
              <a:rPr lang="en-US" dirty="0" smtClean="0"/>
              <a:t>B.) Transgenic Animals: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129540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Pigs that can produce </a:t>
            </a:r>
            <a:r>
              <a:rPr lang="en-US" sz="3200" b="1" u="sng" dirty="0" smtClean="0"/>
              <a:t>less phosphorus</a:t>
            </a:r>
            <a:r>
              <a:rPr lang="en-US" sz="3200" dirty="0" smtClean="0"/>
              <a:t>, contain Omega-3 fats, and produce more milk</a:t>
            </a:r>
            <a:endParaRPr lang="en-US" sz="32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2215" t="2890" r="1342" b="5007"/>
          <a:stretch/>
        </p:blipFill>
        <p:spPr bwMode="auto">
          <a:xfrm>
            <a:off x="457200" y="2133600"/>
            <a:ext cx="82214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8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7239000" cy="1143000"/>
          </a:xfrm>
        </p:spPr>
        <p:txBody>
          <a:bodyPr/>
          <a:lstStyle/>
          <a:p>
            <a:r>
              <a:rPr lang="en-US" dirty="0" smtClean="0"/>
              <a:t>B.) Transgenic Animals: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14400"/>
            <a:ext cx="8686800" cy="137160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u="sng" dirty="0" smtClean="0"/>
              <a:t>Fast-Growing Salmon</a:t>
            </a:r>
            <a:r>
              <a:rPr lang="en-US" sz="3200" dirty="0" smtClean="0"/>
              <a:t>- Atlantic </a:t>
            </a:r>
            <a:r>
              <a:rPr lang="en-US" sz="3200" dirty="0"/>
              <a:t>salmon that have been given a growth-hormone gene from the Chinook </a:t>
            </a:r>
            <a:r>
              <a:rPr lang="en-US" sz="3200" dirty="0" smtClean="0"/>
              <a:t>salmon to make lager in ½ the time</a:t>
            </a:r>
            <a:endParaRPr lang="en-US" sz="3200" dirty="0"/>
          </a:p>
        </p:txBody>
      </p:sp>
      <p:pic>
        <p:nvPicPr>
          <p:cNvPr id="5" name="Picture 5" descr="30anim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22612"/>
            <a:ext cx="535577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362200"/>
            <a:ext cx="2514600" cy="4373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1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537325" y="1109663"/>
            <a:ext cx="1844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2543" name="Rectangle 15"/>
          <p:cNvSpPr>
            <a:spLocks noGrp="1" noChangeArrowheads="1"/>
          </p:cNvSpPr>
          <p:nvPr>
            <p:ph type="title"/>
          </p:nvPr>
        </p:nvSpPr>
        <p:spPr>
          <a:xfrm>
            <a:off x="354013" y="-50059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How to Create a  Transgenic Animal</a:t>
            </a:r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749040" cy="2667000"/>
          </a:xfrm>
        </p:spPr>
        <p:txBody>
          <a:bodyPr>
            <a:noAutofit/>
          </a:bodyPr>
          <a:lstStyle/>
          <a:p>
            <a:r>
              <a:rPr lang="en-GB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Desired DNA is added to an egg cell.</a:t>
            </a:r>
          </a:p>
        </p:txBody>
      </p:sp>
      <p:pic>
        <p:nvPicPr>
          <p:cNvPr id="7" name="Picture 2" descr="transgenic anim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1012"/>
            <a:ext cx="4229602" cy="442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6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8991600" cy="1470025"/>
          </a:xfrm>
        </p:spPr>
        <p:txBody>
          <a:bodyPr>
            <a:noAutofit/>
          </a:bodyPr>
          <a:lstStyle/>
          <a:p>
            <a:r>
              <a:rPr sz="5400" b="1" i="1" cap="all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VI. PROS &amp; CONS of Biotechnology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85346" name="Picture 2" descr="http://gmfhome.weebly.com/uploads/2/2/2/0/22208/5585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3251200"/>
            <a:ext cx="4257077" cy="33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bn1.google.com/images?q=tbn:R4_dYEQUMUvusM:http://www.lockhartpower.com/images/safety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52899"/>
            <a:ext cx="1828800" cy="1828802"/>
          </a:xfrm>
          <a:prstGeom prst="rect">
            <a:avLst/>
          </a:prstGeom>
          <a:noFill/>
        </p:spPr>
      </p:pic>
      <p:pic>
        <p:nvPicPr>
          <p:cNvPr id="6" name="Picture 2" descr="http://www.piaw.org/graphics/ethics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4064001"/>
            <a:ext cx="238125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05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127000" y="990600"/>
            <a:ext cx="88392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Disease resistant crops</a:t>
            </a:r>
          </a:p>
          <a:p>
            <a:pPr eaLnBrk="1" hangingPunct="1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vaccines &amp; medications (insulin, human growth hormone)</a:t>
            </a:r>
          </a:p>
          <a:p>
            <a:pPr eaLnBrk="1" hangingPunct="1"/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Bigge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livestock-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more meat, milk, wool etc.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Possible </a:t>
            </a:r>
            <a:r>
              <a:rPr lang="en-US" sz="36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cures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for diseases</a:t>
            </a: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Environmentally friendly organisms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enviro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-pig, less methane producing cows,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etc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PROS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6802" name="Picture 2" descr="C:\Users\Staff\AppData\Local\Microsoft\Windows\Temporary Internet Files\Content.IE5\071LJP6B\MC9004413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52400"/>
            <a:ext cx="21971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89154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Unpredictable-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technology is new &amp; no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guarantee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that products free of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side affects</a:t>
            </a:r>
          </a:p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Money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 companies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patent genes &amp; demand high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prices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Unexpected impacts of genetically modified organisms and biotechnology processes on the environment</a:t>
            </a:r>
          </a:p>
          <a:p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weapons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could be created using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biotechnology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Concerns over the safety and ethics of incorporating GMO’s into food for human consumption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Allergens</a:t>
            </a:r>
            <a:endParaRPr lang="en-US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839200" cy="1143000"/>
          </a:xfrm>
        </p:spPr>
        <p:txBody>
          <a:bodyPr>
            <a:normAutofit/>
          </a:bodyPr>
          <a:lstStyle/>
          <a:p>
            <a:pPr algn="ctr"/>
            <a:r>
              <a:rPr lang="en-US" b="1" i="1" u="sng" cap="all" dirty="0" smtClean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 Rounded MT Bold" panose="020F0704030504030204" pitchFamily="34" charset="0"/>
              </a:rPr>
              <a:t>CONS:</a:t>
            </a:r>
            <a:endParaRPr lang="en-US" u="sng" dirty="0">
              <a:ln>
                <a:solidFill>
                  <a:schemeClr val="bg1"/>
                </a:solidFill>
              </a:ln>
              <a:solidFill>
                <a:schemeClr val="accent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7826" name="Picture 2" descr="C:\Users\Staff\AppData\Local\Microsoft\Windows\Temporary Internet Files\Content.IE5\YTB0QDHI\MC90044132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7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sz="6000" b="1" spc="50" dirty="0" smtClean="0">
                <a:ln w="13500">
                  <a:solidFill>
                    <a:srgbClr val="00B0F0">
                      <a:alpha val="65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itchFamily="82" charset="0"/>
              </a:rPr>
              <a:t>Creating Recombinant DNA</a:t>
            </a:r>
            <a:endParaRPr lang="en-US" sz="6000" b="1" spc="50" dirty="0">
              <a:ln w="13500">
                <a:solidFill>
                  <a:srgbClr val="00B0F0">
                    <a:alpha val="6500"/>
                  </a:srgb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itchFamily="82" charset="0"/>
            </a:endParaRPr>
          </a:p>
        </p:txBody>
      </p:sp>
      <p:pic>
        <p:nvPicPr>
          <p:cNvPr id="4" name="Picture 4" descr="http://shanemackey.com/wp-content/uploads/2009/02/gen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200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" y="1524000"/>
            <a:ext cx="8991600" cy="1470025"/>
          </a:xfrm>
        </p:spPr>
        <p:txBody>
          <a:bodyPr>
            <a:noAutofit/>
          </a:bodyPr>
          <a:lstStyle/>
          <a:p>
            <a:r>
              <a:rPr sz="5400" b="1" i="1" cap="all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VII. Genetically modified Foods (GM Food)</a:t>
            </a:r>
            <a:endParaRPr lang="en-US" sz="5400" dirty="0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185346" name="Picture 2" descr="http://gmfhome.weebly.com/uploads/2/2/2/0/22208/5585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4983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dirty="0" smtClean="0"/>
              <a:t>What do you think about eating genetically modified foods?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9220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8437" name="Picture 5" descr="nrg0301_217a_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461448"/>
            <a:ext cx="37861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shr0795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17638"/>
            <a:ext cx="4164957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1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431925"/>
          </a:xfrm>
        </p:spPr>
        <p:txBody>
          <a:bodyPr/>
          <a:lstStyle/>
          <a:p>
            <a:pPr algn="ctr"/>
            <a:r>
              <a:rPr lang="en-US" altLang="en-US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What is a Genetically Modified (GM) Food?</a:t>
            </a:r>
          </a:p>
        </p:txBody>
      </p:sp>
      <p:sp>
        <p:nvSpPr>
          <p:cNvPr id="13927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88392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Foods 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that contain an </a:t>
            </a:r>
            <a:r>
              <a:rPr lang="en-US" alt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gene sequence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Foods that have a </a:t>
            </a:r>
            <a:r>
              <a:rPr lang="en-US" alt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deleted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gene sequence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Animal products from animals fed GM feed</a:t>
            </a:r>
          </a:p>
          <a:p>
            <a:pPr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Products produced by GM organisms </a:t>
            </a:r>
          </a:p>
          <a:p>
            <a:pPr>
              <a:lnSpc>
                <a:spcPct val="90000"/>
              </a:lnSpc>
            </a:pPr>
            <a:endParaRPr lang="en-US" altLang="en-US" sz="3400" dirty="0">
              <a:solidFill>
                <a:schemeClr val="folHlink"/>
              </a:solidFill>
            </a:endParaRPr>
          </a:p>
        </p:txBody>
      </p:sp>
      <p:pic>
        <p:nvPicPr>
          <p:cNvPr id="79874" name="Picture 2" descr="http://www.progressillinois.com/sites/progressillinois.com/files/imagecache/front_carousel/preview_thumbnails/13/04/genetically_engineered_food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95800"/>
            <a:ext cx="38481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 autoUpdateAnimBg="0"/>
      <p:bldP spid="139272" grpId="0" build="p" autoUpdateAnimBg="0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What Foods Contain GMOs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991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As </a:t>
            </a:r>
            <a:r>
              <a:rPr lang="en-US" dirty="0"/>
              <a:t>of 2012, </a:t>
            </a:r>
            <a:r>
              <a:rPr lang="en-US" dirty="0" smtClean="0"/>
              <a:t>the USDA reports the </a:t>
            </a:r>
            <a:r>
              <a:rPr lang="en-US" dirty="0"/>
              <a:t>following percent of all crops grown in the U.S. are  genetically modified: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• Cotton – 94%</a:t>
            </a:r>
            <a:br>
              <a:rPr lang="en-US" dirty="0"/>
            </a:br>
            <a:r>
              <a:rPr lang="en-US" dirty="0"/>
              <a:t>• Soybeans – 93%</a:t>
            </a:r>
            <a:br>
              <a:rPr lang="en-US" dirty="0"/>
            </a:br>
            <a:r>
              <a:rPr lang="en-US" dirty="0"/>
              <a:t>• Sugar Beets – 90%</a:t>
            </a:r>
            <a:br>
              <a:rPr lang="en-US" dirty="0"/>
            </a:br>
            <a:r>
              <a:rPr lang="en-US" dirty="0"/>
              <a:t>• Canola – 88%</a:t>
            </a:r>
            <a:br>
              <a:rPr lang="en-US" dirty="0"/>
            </a:br>
            <a:r>
              <a:rPr lang="en-US" dirty="0"/>
              <a:t>• Corn – 88</a:t>
            </a:r>
            <a:r>
              <a:rPr lang="en-US" dirty="0" smtClean="0"/>
              <a:t>%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Hawaiian papaya – more than 50%</a:t>
            </a:r>
            <a:br>
              <a:rPr lang="en-US" dirty="0"/>
            </a:br>
            <a:r>
              <a:rPr lang="en-US" dirty="0"/>
              <a:t>• Zucchini and Yellow Squash – small %</a:t>
            </a:r>
            <a:br>
              <a:rPr lang="en-US" dirty="0"/>
            </a:br>
            <a:r>
              <a:rPr lang="en-US" dirty="0"/>
              <a:t>• Quest brand tobacco – 100%</a:t>
            </a:r>
            <a:br>
              <a:rPr lang="en-US" dirty="0"/>
            </a:br>
            <a:r>
              <a:rPr lang="en-US" dirty="0"/>
              <a:t>• Alfalfa (recently approved by the FDA; widely fed to animals to produce meat and milk</a:t>
            </a:r>
            <a:r>
              <a:rPr lang="en-US" dirty="0" smtClean="0"/>
              <a:t>)</a:t>
            </a:r>
          </a:p>
        </p:txBody>
      </p:sp>
      <p:pic>
        <p:nvPicPr>
          <p:cNvPr id="77826" name="Picture 2" descr="http://blogs.scientificamerican.com/science-sushi/files/2012/11/gmof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73"/>
            <a:ext cx="8991600" cy="1143000"/>
          </a:xfrm>
        </p:spPr>
        <p:txBody>
          <a:bodyPr/>
          <a:lstStyle/>
          <a:p>
            <a:r>
              <a:rPr lang="en-US" dirty="0" smtClean="0"/>
              <a:t>Labeling GM Foods: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7086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Food manufacturers may indicate through </a:t>
            </a:r>
            <a:r>
              <a:rPr lang="en-US" b="1" u="sng" dirty="0" smtClean="0"/>
              <a:t>voluntary</a:t>
            </a:r>
            <a:r>
              <a:rPr lang="en-US" dirty="0" smtClean="0"/>
              <a:t> labeling whether foods have or have not been developed through genetic engineering.</a:t>
            </a:r>
          </a:p>
          <a:p>
            <a:pPr marL="274320" lvl="1" indent="-274320">
              <a:buClr>
                <a:schemeClr val="accent1"/>
              </a:buClr>
            </a:pPr>
            <a:r>
              <a:rPr lang="en-US" altLang="en-US" dirty="0"/>
              <a:t>GM foods in the </a:t>
            </a:r>
            <a:r>
              <a:rPr lang="en-US" altLang="en-US" dirty="0" smtClean="0"/>
              <a:t>U.S. </a:t>
            </a:r>
            <a:r>
              <a:rPr lang="en-US" altLang="en-US" dirty="0"/>
              <a:t>are required to be labeled only if the nutritional value is changed or a new </a:t>
            </a:r>
            <a:r>
              <a:rPr lang="en-US" altLang="en-US" b="1" u="sng" dirty="0"/>
              <a:t>allergen</a:t>
            </a:r>
            <a:r>
              <a:rPr lang="en-US" altLang="en-US" dirty="0"/>
              <a:t> is introduced.</a:t>
            </a:r>
          </a:p>
          <a:p>
            <a:endParaRPr lang="en-US" dirty="0"/>
          </a:p>
        </p:txBody>
      </p:sp>
      <p:pic>
        <p:nvPicPr>
          <p:cNvPr id="76802" name="Picture 2" descr="http://www.healthyfoodhouse.com/wp-content/uploads/2013/05/genetically-modified-food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10694" r="11372" b="22881"/>
          <a:stretch/>
        </p:blipFill>
        <p:spPr bwMode="auto">
          <a:xfrm>
            <a:off x="6303884" y="2856389"/>
            <a:ext cx="2814223" cy="169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Benefits of GE </a:t>
            </a:r>
            <a:r>
              <a:rPr lang="en-US" dirty="0" smtClean="0"/>
              <a:t>Crops Used For</a:t>
            </a:r>
            <a:r>
              <a:rPr lang="en-US" baseline="0" dirty="0" smtClean="0"/>
              <a:t> Foods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Reduced</a:t>
            </a:r>
            <a:r>
              <a:rPr lang="en-US" dirty="0" smtClean="0"/>
              <a:t> use of chemical pesticides</a:t>
            </a:r>
          </a:p>
          <a:p>
            <a:r>
              <a:rPr lang="en-US" dirty="0" smtClean="0"/>
              <a:t>Less runoff of chemicals into waterways</a:t>
            </a:r>
          </a:p>
          <a:p>
            <a:r>
              <a:rPr lang="en-US" dirty="0" smtClean="0"/>
              <a:t>Greater use of farming practices that prevent soil erosion</a:t>
            </a:r>
          </a:p>
          <a:p>
            <a:r>
              <a:rPr lang="en-US" b="1" u="sng" dirty="0" smtClean="0"/>
              <a:t>Higher</a:t>
            </a:r>
            <a:r>
              <a:rPr lang="en-US" dirty="0" smtClean="0"/>
              <a:t> profits for farmers</a:t>
            </a:r>
          </a:p>
          <a:p>
            <a:r>
              <a:rPr lang="en-US" dirty="0" smtClean="0"/>
              <a:t>Less fungal contamination</a:t>
            </a:r>
          </a:p>
          <a:p>
            <a:r>
              <a:rPr lang="en-US" dirty="0" smtClean="0"/>
              <a:t>More nutritious </a:t>
            </a:r>
            <a:r>
              <a:rPr lang="en-US" dirty="0"/>
              <a:t>foods</a:t>
            </a:r>
          </a:p>
        </p:txBody>
      </p:sp>
      <p:pic>
        <p:nvPicPr>
          <p:cNvPr id="4" name="Picture 7" descr="roundup"/>
          <p:cNvPicPr>
            <a:picLocks noChangeAspect="1" noChangeArrowheads="1"/>
          </p:cNvPicPr>
          <p:nvPr/>
        </p:nvPicPr>
        <p:blipFill>
          <a:blip r:embed="rId3" cstate="print"/>
          <a:srcRect r="18228"/>
          <a:stretch>
            <a:fillRect/>
          </a:stretch>
        </p:blipFill>
        <p:spPr>
          <a:xfrm>
            <a:off x="6324600" y="4114800"/>
            <a:ext cx="2270314" cy="22320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7550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GE Crops Used</a:t>
            </a:r>
            <a:r>
              <a:rPr lang="en-US" baseline="0" dirty="0" smtClean="0"/>
              <a:t> For Foods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927329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Easing of world </a:t>
            </a:r>
            <a:r>
              <a:rPr lang="en-US" b="1" u="sng" dirty="0" smtClean="0"/>
              <a:t>hunger</a:t>
            </a:r>
          </a:p>
          <a:p>
            <a:pPr lvl="1"/>
            <a:r>
              <a:rPr lang="en-US" dirty="0" smtClean="0"/>
              <a:t>Crops that can be grown in poor soil</a:t>
            </a:r>
          </a:p>
          <a:p>
            <a:pPr lvl="1"/>
            <a:r>
              <a:rPr lang="en-US" dirty="0" smtClean="0"/>
              <a:t>Drought resistant crops</a:t>
            </a:r>
          </a:p>
          <a:p>
            <a:pPr lvl="1"/>
            <a:r>
              <a:rPr lang="en-US" dirty="0" smtClean="0"/>
              <a:t>Salt-tolerant crops</a:t>
            </a:r>
          </a:p>
          <a:p>
            <a:endParaRPr lang="en-US" dirty="0"/>
          </a:p>
        </p:txBody>
      </p:sp>
      <p:pic>
        <p:nvPicPr>
          <p:cNvPr id="4" name="Picture 6" descr="r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1828800"/>
            <a:ext cx="2775991" cy="456122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951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07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GE Crops Used For Foods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324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Improved </a:t>
            </a:r>
            <a:r>
              <a:rPr lang="en-US" b="1" u="sng" dirty="0" smtClean="0"/>
              <a:t>crop</a:t>
            </a:r>
            <a:r>
              <a:rPr lang="en-US" dirty="0" smtClean="0"/>
              <a:t> quality</a:t>
            </a:r>
          </a:p>
          <a:p>
            <a:pPr lvl="1"/>
            <a:r>
              <a:rPr lang="en-US" dirty="0" smtClean="0"/>
              <a:t>Frost resistant crops</a:t>
            </a:r>
          </a:p>
          <a:p>
            <a:pPr lvl="1"/>
            <a:r>
              <a:rPr lang="en-US" dirty="0" smtClean="0"/>
              <a:t>Disease resistant crops</a:t>
            </a:r>
          </a:p>
          <a:p>
            <a:pPr lvl="1"/>
            <a:r>
              <a:rPr lang="en-US" dirty="0" smtClean="0"/>
              <a:t>Flood resistant crops</a:t>
            </a:r>
          </a:p>
          <a:p>
            <a:r>
              <a:rPr lang="en-US" dirty="0" smtClean="0"/>
              <a:t>Improved nutritional quality</a:t>
            </a:r>
          </a:p>
          <a:p>
            <a:endParaRPr lang="en-US" dirty="0"/>
          </a:p>
        </p:txBody>
      </p:sp>
      <p:pic>
        <p:nvPicPr>
          <p:cNvPr id="75778" name="Picture 2" descr="https://encrypted-tbn0.gstatic.com/images?q=tbn:ANd9GcRQVcDi491m15dA2lRmJ4Cn3AoEQVvlFz7bJ_rYUTLDS1pDX6O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4543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Concerns of GE Crops Used For Foods</a:t>
            </a:r>
            <a:endParaRPr lang="en-US" dirty="0"/>
          </a:p>
        </p:txBody>
      </p:sp>
      <p:pic>
        <p:nvPicPr>
          <p:cNvPr id="78850" name="Picture 2" descr="https://encrypted-tbn0.gstatic.com/images?q=tbn:ANd9GcR7e-jZURhgUfDOUjA1c953aCqvSJHLKefnHJAiCqQ7aCVWfvFh3Q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8" t="3617" r="19372" b="7212"/>
          <a:stretch/>
        </p:blipFill>
        <p:spPr bwMode="auto">
          <a:xfrm>
            <a:off x="6883152" y="3200400"/>
            <a:ext cx="2254929" cy="333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7239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4800" dirty="0"/>
              <a:t>GMOs are now present in the</a:t>
            </a:r>
            <a:r>
              <a:rPr lang="en-US" sz="4800" b="1" u="sng" dirty="0"/>
              <a:t> majority </a:t>
            </a:r>
            <a:r>
              <a:rPr lang="en-US" sz="4800" dirty="0"/>
              <a:t>of processed foods consumed in the U.S. (unless they’re organic).</a:t>
            </a:r>
          </a:p>
          <a:p>
            <a:r>
              <a:rPr lang="en-US" sz="4800" dirty="0" smtClean="0"/>
              <a:t>US </a:t>
            </a:r>
            <a:r>
              <a:rPr lang="en-US" sz="4800" dirty="0"/>
              <a:t>cancer rates are the </a:t>
            </a:r>
            <a:r>
              <a:rPr lang="en-US" sz="4800" b="1" u="sng" dirty="0"/>
              <a:t>7th</a:t>
            </a:r>
            <a:r>
              <a:rPr lang="en-US" sz="4800" dirty="0"/>
              <a:t> highest in the world, having skyrocketed during the </a:t>
            </a:r>
            <a:r>
              <a:rPr lang="en-US" sz="4800" i="1" dirty="0"/>
              <a:t>same</a:t>
            </a:r>
            <a:r>
              <a:rPr lang="en-US" sz="4800" dirty="0"/>
              <a:t> timeframe GMOs were introduced into our food.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Concerns </a:t>
            </a:r>
            <a:r>
              <a:rPr lang="en-US" dirty="0"/>
              <a:t>of GE </a:t>
            </a:r>
            <a:r>
              <a:rPr lang="en-US" dirty="0" smtClean="0"/>
              <a:t>Crops Used For Foods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324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Insects might develop </a:t>
            </a:r>
            <a:r>
              <a:rPr lang="en-US" b="1" u="sng" dirty="0" smtClean="0"/>
              <a:t>resistance</a:t>
            </a:r>
            <a:r>
              <a:rPr lang="en-US" dirty="0" smtClean="0"/>
              <a:t> to pesticide-producing GM crops</a:t>
            </a:r>
          </a:p>
          <a:p>
            <a:r>
              <a:rPr lang="en-US" dirty="0" smtClean="0"/>
              <a:t>Herbicide-tolerant crops may cross-pollinate weeds, resulting in “super weeds”</a:t>
            </a:r>
          </a:p>
          <a:p>
            <a:r>
              <a:rPr lang="en-US" dirty="0" smtClean="0"/>
              <a:t>Soil is </a:t>
            </a:r>
            <a:r>
              <a:rPr lang="en-US" dirty="0"/>
              <a:t>being saturated with toxins, due to the ever-increasing use of herbicides and pesticides to counteract resistant weeds and insects.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co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2362200"/>
            <a:ext cx="2413000" cy="36195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095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cap="all" dirty="0" smtClean="0"/>
              <a:t>IV. 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1.) </a:t>
            </a:r>
            <a:r>
              <a:rPr lang="en-US" b="1" u="sng" dirty="0" smtClean="0"/>
              <a:t> Recombinant DNA</a:t>
            </a:r>
            <a:r>
              <a:rPr lang="en-US" dirty="0" smtClean="0"/>
              <a:t> refers to the DNA from the two </a:t>
            </a:r>
            <a:r>
              <a:rPr lang="en-US" cap="all" dirty="0" smtClean="0"/>
              <a:t>different </a:t>
            </a:r>
            <a:r>
              <a:rPr lang="en-US" dirty="0" smtClean="0"/>
              <a:t>organisms.</a:t>
            </a:r>
            <a:endParaRPr lang="en-US" sz="2400" dirty="0" smtClean="0"/>
          </a:p>
          <a:p>
            <a:pPr lvl="1"/>
            <a:r>
              <a:rPr lang="en-US" dirty="0" smtClean="0"/>
              <a:t>Can be used for creating transgenic organisms, gene therapy, and</a:t>
            </a:r>
            <a:r>
              <a:rPr lang="en-US" sz="2400" dirty="0" smtClean="0"/>
              <a:t> </a:t>
            </a:r>
            <a:r>
              <a:rPr lang="en-US" dirty="0" smtClean="0"/>
              <a:t>cloning.</a:t>
            </a:r>
          </a:p>
          <a:p>
            <a:endParaRPr lang="en-US" dirty="0"/>
          </a:p>
        </p:txBody>
      </p:sp>
      <p:pic>
        <p:nvPicPr>
          <p:cNvPr id="11266" name="Picture 2" descr="http://www.csb.yale.edu/userguides/graphics/ribbons/help/dna_rg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114799"/>
            <a:ext cx="3163094" cy="253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7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Concerns of GE Crops Used For</a:t>
            </a:r>
            <a:r>
              <a:rPr lang="en-US" baseline="0" dirty="0" smtClean="0"/>
              <a:t> Foods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5181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Certain gene products may be </a:t>
            </a:r>
            <a:r>
              <a:rPr lang="en-US" altLang="en-US" b="1" u="sng" dirty="0"/>
              <a:t>allergens</a:t>
            </a:r>
            <a:r>
              <a:rPr lang="en-US" altLang="en-US" dirty="0"/>
              <a:t>, thus causing harm to human health </a:t>
            </a:r>
          </a:p>
          <a:p>
            <a:r>
              <a:rPr lang="en-US" altLang="en-US" dirty="0"/>
              <a:t>There may be unintended harm to wildlife and beneficial insects </a:t>
            </a:r>
            <a:endParaRPr lang="en-US" altLang="en-US" dirty="0" smtClean="0"/>
          </a:p>
          <a:p>
            <a:pPr lvl="1"/>
            <a:r>
              <a:rPr lang="en-US" b="1" u="sng" dirty="0"/>
              <a:t>Bees</a:t>
            </a:r>
            <a:r>
              <a:rPr lang="en-US" dirty="0"/>
              <a:t>, which we rely upon to pollinate all of our crops, are dying at unprecedented rates as a direct result of GMO crops.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62761" y="2007833"/>
            <a:ext cx="36957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ct val="8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22960" indent="-228600" algn="l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97280" indent="-228600" algn="l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SzPct val="80000"/>
              <a:buFont typeface="Wingdings 2"/>
              <a:buChar char=""/>
              <a:defRPr kumimoji="0"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indent="-228600" algn="l" rtl="0" eaLnBrk="1" latinLnBrk="0" hangingPunct="1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Tx/>
              <a:buChar char="o"/>
              <a:defRPr kumimoji="0"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FF99"/>
              </a:buClr>
              <a:buFont typeface="Wingdings" charset="2"/>
              <a:buChar char="­"/>
            </a:pPr>
            <a:endParaRPr lang="en-US" altLang="en-US" sz="28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60375" y="1143000"/>
            <a:ext cx="36957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4" name="Picture 2" descr="http://t3.gstatic.com/images?q=tbn:ANd9GcRvMkBoaD1KkCirLU7xaZC_FdBRtipWN0JKYQHreg1JNPzYnk6Kw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37" y="3916326"/>
            <a:ext cx="3962400" cy="26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991600" cy="1143000"/>
          </a:xfrm>
        </p:spPr>
        <p:txBody>
          <a:bodyPr/>
          <a:lstStyle/>
          <a:p>
            <a:r>
              <a:rPr lang="en-US" dirty="0" smtClean="0"/>
              <a:t>IV. RECOMBINANT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5105400" cy="50292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2.) </a:t>
            </a:r>
            <a:r>
              <a:rPr lang="en-US" altLang="en-US" dirty="0" smtClean="0"/>
              <a:t>Recombinant DNA technology was first used in the 1970’s with bacteria.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3.) A </a:t>
            </a:r>
            <a:r>
              <a:rPr lang="en-US" b="1" u="sng" dirty="0" smtClean="0"/>
              <a:t>plasmid</a:t>
            </a:r>
            <a:r>
              <a:rPr lang="en-US" dirty="0" smtClean="0"/>
              <a:t> is small ring of DNA in a bacterium</a:t>
            </a:r>
            <a:endParaRPr lang="en-US" alt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7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56964" y="-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anose="020F0704030504030204" pitchFamily="34" charset="0"/>
              </a:rPr>
              <a:t>4.) Making Recombinant Bacteria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160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952500"/>
            <a:ext cx="5029200" cy="56769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.) Remove bacterial DNA (plasmid).</a:t>
            </a:r>
          </a:p>
          <a:p>
            <a:pPr marL="0" indent="0" eaLnBrk="1" hangingPunct="1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.) Cut the Bacterial DNA with “</a:t>
            </a:r>
            <a:r>
              <a:rPr lang="en-US" altLang="en-US" sz="2800" b="1" u="sng" dirty="0" smtClean="0">
                <a:latin typeface="Arial" pitchFamily="34" charset="0"/>
                <a:cs typeface="Arial" pitchFamily="34" charset="0"/>
              </a:rPr>
              <a:t>restriction enzymes 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(RE)”.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Restriction enzymes were discovered in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Bacteria use them as a defense mechanism to cut up the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viruses or other bacteria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endParaRPr lang="en-US" altLang="en-US" sz="1800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en-US" altLang="en-US" sz="2000" dirty="0" smtClean="0"/>
          </a:p>
        </p:txBody>
      </p:sp>
      <p:pic>
        <p:nvPicPr>
          <p:cNvPr id="11272" name="Picture 8" descr="DNAtw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 bwMode="auto">
          <a:xfrm>
            <a:off x="137604" y="1600200"/>
            <a:ext cx="3884505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:\Documents and Settings\LHOSTETT\My Documents\My Pictures\Microsoft Clip Organizer\j042420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028700"/>
            <a:ext cx="905271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75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3F7099E7F0604086C6FF54E3837E5C" ma:contentTypeVersion="0" ma:contentTypeDescription="Create a new document." ma:contentTypeScope="" ma:versionID="a5f6c1a9320cf5964a7de7e1e5649c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a933e43dfc40ec37962c1919002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6B64CE-3450-4B28-A64F-1D6944FA36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D8A274-B7B0-4C87-AE10-E86B86C81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F8CB3C-83DC-4AE9-A046-E38AF17D0069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3740</TotalTime>
  <Words>2124</Words>
  <Application>Microsoft Office PowerPoint</Application>
  <PresentationFormat>On-screen Show (4:3)</PresentationFormat>
  <Paragraphs>253</Paragraphs>
  <Slides>70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ＭＳ Ｐゴシック</vt:lpstr>
      <vt:lpstr>Algerian</vt:lpstr>
      <vt:lpstr>Arial</vt:lpstr>
      <vt:lpstr>Arial Black</vt:lpstr>
      <vt:lpstr>Arial Rounded MT Bold</vt:lpstr>
      <vt:lpstr>Calibri</vt:lpstr>
      <vt:lpstr>Franklin Gothic Book</vt:lpstr>
      <vt:lpstr>Garamond</vt:lpstr>
      <vt:lpstr>Perpetua</vt:lpstr>
      <vt:lpstr>Tahoma</vt:lpstr>
      <vt:lpstr>Wingdings</vt:lpstr>
      <vt:lpstr>Wingdings 2</vt:lpstr>
      <vt:lpstr>Equity</vt:lpstr>
      <vt:lpstr>BIOTECHNOLOGY</vt:lpstr>
      <vt:lpstr>I. Selective Breeding</vt:lpstr>
      <vt:lpstr>II. Human Genome Project (HGP)</vt:lpstr>
      <vt:lpstr>III. Genetic Engineering</vt:lpstr>
      <vt:lpstr>III. Genetic Engineering</vt:lpstr>
      <vt:lpstr>Creating Recombinant DNA</vt:lpstr>
      <vt:lpstr>IV. Recombinant DNA</vt:lpstr>
      <vt:lpstr>IV. RECOMBINANT DNA</vt:lpstr>
      <vt:lpstr>4.) Making Recombinant Bacteria</vt:lpstr>
      <vt:lpstr>4.) Making Recombinant Bacteria</vt:lpstr>
      <vt:lpstr>4.) Making Recombinant Bacteria</vt:lpstr>
      <vt:lpstr>The sequence GAATTC appear three time in the below strand of DNA, so it is cut into four pieces. </vt:lpstr>
      <vt:lpstr>PowerPoint Presentation</vt:lpstr>
      <vt:lpstr>4.) Making Recombinant Bacteria</vt:lpstr>
      <vt:lpstr>4.) Making Recombinant Bacteria</vt:lpstr>
      <vt:lpstr>PowerPoint Presentation</vt:lpstr>
      <vt:lpstr>4.) Making Recombinant Bacteria</vt:lpstr>
      <vt:lpstr>PowerPoint Presentation</vt:lpstr>
      <vt:lpstr>5.) Benefits of Recombinant Bacteria</vt:lpstr>
      <vt:lpstr>5.) Benefits of Recombinant Bacteria</vt:lpstr>
      <vt:lpstr>V. GENETIC ENGINEERING: What Can We Do With Genes?</vt:lpstr>
      <vt:lpstr> V. GENETIC ENGINEERING: What Can We Do With Genes?</vt:lpstr>
      <vt:lpstr>Gene Therapy</vt:lpstr>
      <vt:lpstr>Gene Therapy</vt:lpstr>
      <vt:lpstr>Gene Therapy</vt:lpstr>
      <vt:lpstr>PowerPoint Presentation</vt:lpstr>
      <vt:lpstr>PowerPoint Presentation</vt:lpstr>
      <vt:lpstr>Risk Factors of Gene Therapy</vt:lpstr>
      <vt:lpstr>Risk Factors of Gene Therapy</vt:lpstr>
      <vt:lpstr>V. GENETIC ENGINEERING: What Can We Do With Genes?</vt:lpstr>
      <vt:lpstr>PowerPoint Presentation</vt:lpstr>
      <vt:lpstr>V. GENETIC ENGINEERING: What Can We Do With Genes?</vt:lpstr>
      <vt:lpstr>V. GENETIC ENGINEERING: What Can We Do With Genes?</vt:lpstr>
      <vt:lpstr>V. GENETIC ENGINEERING: What Can We Do With Genes?</vt:lpstr>
      <vt:lpstr>Genetically Modified Organisms</vt:lpstr>
      <vt:lpstr>Genetically Modified Organisms</vt:lpstr>
      <vt:lpstr>Genetically Modified Organisms</vt:lpstr>
      <vt:lpstr>PowerPoint Presentation</vt:lpstr>
      <vt:lpstr>Examples of Transgenic Plants</vt:lpstr>
      <vt:lpstr>A.) Transgenic Plants:</vt:lpstr>
      <vt:lpstr>       A.)  Transgenic Plants:</vt:lpstr>
      <vt:lpstr>A.) Transgenic Plants:</vt:lpstr>
      <vt:lpstr>A.)Transgenic Plants</vt:lpstr>
      <vt:lpstr>A.) Transgenic Plants</vt:lpstr>
      <vt:lpstr>A.) Transgenic Plants:</vt:lpstr>
      <vt:lpstr>A.) Transgenic Plants:</vt:lpstr>
      <vt:lpstr>How to Create a Genetically Modified Plant:</vt:lpstr>
      <vt:lpstr>PowerPoint Presentation</vt:lpstr>
      <vt:lpstr>Examples of Transgenic Animals</vt:lpstr>
      <vt:lpstr>        B.) Transgenic Animals:</vt:lpstr>
      <vt:lpstr>B.) Transgenic Animals:</vt:lpstr>
      <vt:lpstr>B.) Transgenic Animals:</vt:lpstr>
      <vt:lpstr>More Glowing Critters</vt:lpstr>
      <vt:lpstr>B.) Transgenic Animals:</vt:lpstr>
      <vt:lpstr>B.) Transgenic Animals:</vt:lpstr>
      <vt:lpstr>How to Create a  Transgenic Animal</vt:lpstr>
      <vt:lpstr>VI. PROS &amp; CONS of Biotechnology</vt:lpstr>
      <vt:lpstr> PROS</vt:lpstr>
      <vt:lpstr>CONS:</vt:lpstr>
      <vt:lpstr>VII. Genetically modified Foods (GM Food)</vt:lpstr>
      <vt:lpstr>What do you think about eating genetically modified foods?</vt:lpstr>
      <vt:lpstr>What is a Genetically Modified (GM) Food?</vt:lpstr>
      <vt:lpstr>What Foods Contain GMOs?</vt:lpstr>
      <vt:lpstr>Labeling GM Foods:</vt:lpstr>
      <vt:lpstr>Benefits of GE Crops Used For Foods</vt:lpstr>
      <vt:lpstr>Benefits of GE Crops Used For Foods</vt:lpstr>
      <vt:lpstr>Benefits of GE Crops Used For Foods</vt:lpstr>
      <vt:lpstr>Concerns of GE Crops Used For Foods</vt:lpstr>
      <vt:lpstr>Concerns of GE Crops Used For Foods</vt:lpstr>
      <vt:lpstr>Concerns of GE Crops Used For Foods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Staff</dc:creator>
  <cp:lastModifiedBy>Fishel, Shelley</cp:lastModifiedBy>
  <cp:revision>306</cp:revision>
  <dcterms:created xsi:type="dcterms:W3CDTF">2009-02-03T15:17:10Z</dcterms:created>
  <dcterms:modified xsi:type="dcterms:W3CDTF">2015-04-08T18:49:38Z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0x010100B23F7099E7F0604086C6FF54E3837E5C</vt:lpwstr>
  </property>
  <property fmtid="{D5CDD505-2E9C-101B-9397-08002B2CF9AE}" pid="3" name="IsMyDocuments">
    <vt:bool>true</vt:bool>
  </property>
</Properties>
</file>