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5" r:id="rId28"/>
    <p:sldId id="279" r:id="rId29"/>
    <p:sldId id="280" r:id="rId30"/>
    <p:sldId id="281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B5828-E451-4391-9020-6BAF6D71A69B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F6902-8D0D-4267-8389-A9164989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8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F6902-8D0D-4267-8389-A9164989E1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4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AFB1-FC56-4847-AB6A-6093B9CECFB9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D30E-EFA3-46C9-A311-E175C010A6FB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6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6AB4D-7379-4EAC-8A75-34F2BDA43A2A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1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4515-E07B-4A40-A9C3-D294567CBD40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914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02EB-7DE5-4ECF-8E26-E3682B770B6E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2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426E-73DD-4E0A-846A-DE07747AAFF8}" type="datetime1">
              <a:rPr lang="en-US" smtClean="0"/>
              <a:t>12/8/2014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55D80-DA6C-41ED-8379-C01F8AD99991}" type="datetime1">
              <a:rPr lang="en-US" smtClean="0"/>
              <a:t>12/8/2014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9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48F1-CA2A-4CEB-889F-BDF83016FCAF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3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47B4-8BE4-487A-BF8A-0F7B687BC24A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0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 u="sng"/>
            </a:lvl1pPr>
          </a:lstStyle>
          <a:p>
            <a:pPr lvl="0"/>
            <a:r>
              <a:rPr lang="en-US" dirty="0" smtClean="0"/>
              <a:t>Appearance:</a:t>
            </a:r>
          </a:p>
          <a:p>
            <a:pPr lvl="0"/>
            <a:r>
              <a:rPr lang="en-US" dirty="0" smtClean="0"/>
              <a:t>Location:</a:t>
            </a:r>
          </a:p>
          <a:p>
            <a:pPr lvl="0"/>
            <a:r>
              <a:rPr lang="en-US" dirty="0" smtClean="0"/>
              <a:t>Function: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3F5-1576-459F-A004-159081CC7FD8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5EDC-AD38-453D-93EA-DAE0D0EE2291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77D6-F1FD-4885-9ED6-67D6EA1D0254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F4DA-7CB2-4249-847A-ADA439B5C52E}" type="datetime1">
              <a:rPr lang="en-US" smtClean="0"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F41B-E6B1-4F62-B91C-EF1A5FD086DD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5DFC-C697-474D-A739-0AC7379F5CD0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12BE-4921-446D-834D-2C080683CDDA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8577-9F69-4B1C-85CB-E47A6D83557E}" type="datetime1">
              <a:rPr lang="en-US" smtClean="0"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2CA45F0-0064-4D91-BA0D-1C75A6AAA15D}" type="datetime1">
              <a:rPr lang="en-US" smtClean="0"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1C7A-9A5A-42CB-A57F-0B1F0E24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2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84"/>
          <a:stretch/>
        </p:blipFill>
        <p:spPr>
          <a:xfrm>
            <a:off x="386366" y="1872847"/>
            <a:ext cx="8461270" cy="460522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75763" y="282061"/>
            <a:ext cx="6619875" cy="86201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Organelles Of the Cell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370" y="1275008"/>
            <a:ext cx="3867444" cy="4981331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Appearance</a:t>
            </a:r>
            <a:r>
              <a:rPr lang="en-US" sz="2400" dirty="0" smtClean="0"/>
              <a:t>:  usually bean shaped with folded membranes inside for greater surface are = more energy</a:t>
            </a:r>
          </a:p>
          <a:p>
            <a:r>
              <a:rPr lang="en-US" sz="2400" b="1" u="sng" dirty="0" smtClean="0"/>
              <a:t>Location</a:t>
            </a:r>
            <a:r>
              <a:rPr lang="en-US" sz="2400" dirty="0" smtClean="0"/>
              <a:t>:  in cytoplasm; many mitochondria in cell if cell is active</a:t>
            </a:r>
            <a:endParaRPr lang="en-US" sz="2400" dirty="0"/>
          </a:p>
          <a:p>
            <a:r>
              <a:rPr lang="en-US" sz="2400" b="1" u="sng" dirty="0" smtClean="0"/>
              <a:t>Function</a:t>
            </a:r>
            <a:r>
              <a:rPr lang="en-US" sz="2400" dirty="0" smtClean="0"/>
              <a:t>: powerhouse of the cell; produces energy (glucose </a:t>
            </a:r>
            <a:r>
              <a:rPr lang="en-US" sz="2400" dirty="0" smtClean="0">
                <a:sym typeface="Wingdings" panose="05000000000000000000" pitchFamily="2" charset="2"/>
              </a:rPr>
              <a:t> ATP)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9950517">
            <a:off x="3971035" y="1993563"/>
            <a:ext cx="4624958" cy="2959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10</a:t>
            </a:fld>
            <a:endParaRPr lang="en-US"/>
          </a:p>
        </p:txBody>
      </p:sp>
      <p:sp>
        <p:nvSpPr>
          <p:cNvPr id="4" name="Action Button: Forward or Next 3">
            <a:hlinkClick r:id="rId3" action="ppaction://hlinksldjump" highlightClick="1"/>
          </p:cNvPr>
          <p:cNvSpPr/>
          <p:nvPr/>
        </p:nvSpPr>
        <p:spPr>
          <a:xfrm>
            <a:off x="6632620" y="5853892"/>
            <a:ext cx="605307" cy="6885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10" y="1063423"/>
            <a:ext cx="3530925" cy="5491923"/>
          </a:xfrm>
        </p:spPr>
        <p:txBody>
          <a:bodyPr>
            <a:noAutofit/>
          </a:bodyPr>
          <a:lstStyle/>
          <a:p>
            <a:r>
              <a:rPr lang="en-US" sz="2000" b="1" u="sng" dirty="0" smtClean="0"/>
              <a:t>Appearance</a:t>
            </a:r>
            <a:r>
              <a:rPr lang="en-US" sz="2000" dirty="0" smtClean="0"/>
              <a:t>:  cavities filled with fluids</a:t>
            </a:r>
          </a:p>
          <a:p>
            <a:r>
              <a:rPr lang="en-US" sz="2000" b="1" u="sng" dirty="0" smtClean="0"/>
              <a:t>Location</a:t>
            </a:r>
            <a:r>
              <a:rPr lang="en-US" sz="2000" dirty="0" smtClean="0"/>
              <a:t>:  </a:t>
            </a:r>
          </a:p>
          <a:p>
            <a:pPr lvl="1"/>
            <a:r>
              <a:rPr lang="en-US" sz="1800" dirty="0" smtClean="0"/>
              <a:t>Plant: usually one large water filled vacuole (maintains structure)</a:t>
            </a:r>
          </a:p>
          <a:p>
            <a:pPr lvl="1"/>
            <a:r>
              <a:rPr lang="en-US" sz="1800" dirty="0" smtClean="0"/>
              <a:t>Animals: many tiny vacuoles called vesicles</a:t>
            </a:r>
          </a:p>
          <a:p>
            <a:r>
              <a:rPr lang="en-US" sz="2000" b="1" u="sng" dirty="0" smtClean="0"/>
              <a:t>Function</a:t>
            </a:r>
            <a:r>
              <a:rPr lang="en-US" sz="2000" dirty="0" smtClean="0"/>
              <a:t>:  storage of water, fats, starch, etc.</a:t>
            </a:r>
          </a:p>
          <a:p>
            <a:pPr lvl="1"/>
            <a:r>
              <a:rPr lang="en-US" sz="1800" dirty="0" smtClean="0"/>
              <a:t>Two types</a:t>
            </a:r>
          </a:p>
          <a:p>
            <a:pPr lvl="2"/>
            <a:r>
              <a:rPr lang="en-US" sz="1600" dirty="0" smtClean="0"/>
              <a:t>Contractile vacuole: removes excess water and wastes</a:t>
            </a:r>
          </a:p>
          <a:p>
            <a:pPr lvl="2"/>
            <a:r>
              <a:rPr lang="en-US" sz="1600" dirty="0" smtClean="0"/>
              <a:t>Food vacuole: breaks down/stores food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065" t="9213" r="7609" b="5280"/>
          <a:stretch/>
        </p:blipFill>
        <p:spPr>
          <a:xfrm>
            <a:off x="4431127" y="1063423"/>
            <a:ext cx="4043967" cy="30394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32" y="4251368"/>
            <a:ext cx="3971583" cy="2510040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334851" y="6207617"/>
            <a:ext cx="643943" cy="43788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1259312"/>
            <a:ext cx="3990975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3" y="462723"/>
            <a:ext cx="47625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25" y="3671175"/>
            <a:ext cx="4166048" cy="30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Lysosomes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700" y="1339403"/>
            <a:ext cx="5109461" cy="4909003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Appearance:  </a:t>
            </a:r>
            <a:r>
              <a:rPr lang="en-US" sz="2400" b="0" u="none" dirty="0" smtClean="0"/>
              <a:t>Egg-shaped, membrane bound structure</a:t>
            </a:r>
          </a:p>
          <a:p>
            <a:pPr lvl="1"/>
            <a:r>
              <a:rPr lang="en-US" sz="2000" dirty="0" smtClean="0"/>
              <a:t>Produced by the Golgi Bodies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ONLY found in animal cells</a:t>
            </a:r>
          </a:p>
          <a:p>
            <a:r>
              <a:rPr lang="en-US" sz="2400" dirty="0" smtClean="0"/>
              <a:t>Function</a:t>
            </a:r>
            <a:r>
              <a:rPr lang="en-US" sz="2400" b="0" u="none" dirty="0" smtClean="0"/>
              <a:t>:  contains digestive enzymes that break down molecules</a:t>
            </a:r>
          </a:p>
          <a:p>
            <a:pPr lvl="1"/>
            <a:r>
              <a:rPr lang="en-US" sz="2000" dirty="0" smtClean="0"/>
              <a:t>Aids in the digestion of nutrients</a:t>
            </a:r>
          </a:p>
          <a:p>
            <a:pPr lvl="1"/>
            <a:r>
              <a:rPr lang="en-US" sz="2000" b="0" u="none" dirty="0" smtClean="0"/>
              <a:t>Break down destructive cells (bacteria) 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910" y="2606716"/>
            <a:ext cx="2985166" cy="2145588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6094910" y="5821251"/>
            <a:ext cx="602104" cy="55379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Cytoskeleton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52283"/>
            <a:ext cx="4040514" cy="489612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Appearance:</a:t>
            </a:r>
            <a:r>
              <a:rPr lang="en-US" sz="2800" b="0" u="none" dirty="0" smtClean="0"/>
              <a:t>  Network of thin, fibrous proteins (microtubules and microfilaments)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entire cell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Act as a sort of scaffold to provide support for organelles</a:t>
            </a:r>
          </a:p>
          <a:p>
            <a:pPr lvl="1"/>
            <a:r>
              <a:rPr lang="en-US" sz="2400" dirty="0" smtClean="0"/>
              <a:t>Helps maintain cell shape</a:t>
            </a:r>
            <a:r>
              <a:rPr lang="en-US" b="0" u="none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06763" y="2162382"/>
            <a:ext cx="5188117" cy="32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Microfilaments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78039"/>
            <a:ext cx="4156424" cy="48703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Appearance:  </a:t>
            </a:r>
            <a:r>
              <a:rPr lang="en-US" sz="2800" b="0" u="none" dirty="0" smtClean="0"/>
              <a:t>Long, thread-like proteins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a part of the cytoskeleton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Associated with muscle contractions in large organisms</a:t>
            </a:r>
          </a:p>
          <a:p>
            <a:pPr lvl="1"/>
            <a:r>
              <a:rPr lang="en-US" sz="2400" dirty="0" smtClean="0"/>
              <a:t>Associated with cell movement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124" y="1378039"/>
            <a:ext cx="4016867" cy="5019675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484710" y="6246254"/>
            <a:ext cx="584236" cy="5151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Microtubules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468193"/>
            <a:ext cx="3254903" cy="478021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Appearance:</a:t>
            </a:r>
            <a:r>
              <a:rPr lang="en-US" sz="2400" b="0" u="none" dirty="0" smtClean="0"/>
              <a:t>  Thin, hollow cylinders of protein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Part of the cytoskeleton</a:t>
            </a:r>
          </a:p>
          <a:p>
            <a:r>
              <a:rPr lang="en-US" sz="2400" dirty="0" smtClean="0"/>
              <a:t>Function</a:t>
            </a:r>
            <a:r>
              <a:rPr lang="en-US" sz="2400" b="0" u="none" dirty="0" smtClean="0"/>
              <a:t>:  Provides shape and rigidity to the cell</a:t>
            </a:r>
          </a:p>
          <a:p>
            <a:pPr lvl="1"/>
            <a:r>
              <a:rPr lang="en-US" sz="2000" dirty="0" smtClean="0"/>
              <a:t>Assists organelles to move from place to place</a:t>
            </a:r>
            <a:endParaRPr lang="en-US" sz="2000" b="0" u="non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3" y="1228732"/>
            <a:ext cx="4762500" cy="5019675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484710" y="6014434"/>
            <a:ext cx="609994" cy="5280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75009"/>
            <a:ext cx="4104908" cy="49733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Appearance:  </a:t>
            </a:r>
            <a:r>
              <a:rPr lang="en-US" sz="2800" b="0" u="none" dirty="0" smtClean="0"/>
              <a:t>thin hair-like projections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Formed from specialized microtubules</a:t>
            </a:r>
          </a:p>
          <a:p>
            <a:pPr lvl="1"/>
            <a:r>
              <a:rPr lang="en-US" sz="2400" dirty="0" smtClean="0"/>
              <a:t>Attached to outside of cell</a:t>
            </a:r>
          </a:p>
          <a:p>
            <a:r>
              <a:rPr lang="en-US" sz="2600" b="1" u="sng" dirty="0" smtClean="0"/>
              <a:t>Function</a:t>
            </a:r>
            <a:r>
              <a:rPr lang="en-US" sz="2600" b="0" u="none" dirty="0" smtClean="0"/>
              <a:t>:  aid in movement and locomotion (Intestinal cells)</a:t>
            </a:r>
            <a:endParaRPr lang="en-US" sz="26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407" y="2816669"/>
            <a:ext cx="4366803" cy="30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Flagella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455313"/>
            <a:ext cx="3074599" cy="479309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Appearance:  </a:t>
            </a:r>
            <a:r>
              <a:rPr lang="en-US" sz="2400" b="0" u="none" dirty="0" smtClean="0"/>
              <a:t>whip-like tails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Formed from specialized microtubules</a:t>
            </a:r>
          </a:p>
          <a:p>
            <a:pPr lvl="1"/>
            <a:r>
              <a:rPr lang="en-US" sz="2000" dirty="0" smtClean="0"/>
              <a:t>Attached to outside of cell</a:t>
            </a:r>
          </a:p>
          <a:p>
            <a:r>
              <a:rPr lang="en-US" sz="2400" b="0" u="none" dirty="0" smtClean="0"/>
              <a:t>Function:  Aid in movement and locomotion (sperm)</a:t>
            </a:r>
            <a:endParaRPr lang="en-US" sz="2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615" y="1152983"/>
            <a:ext cx="4140683" cy="2929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894" t="21213" r="13233" b="10731"/>
          <a:stretch/>
        </p:blipFill>
        <p:spPr>
          <a:xfrm>
            <a:off x="4245288" y="4468970"/>
            <a:ext cx="3713855" cy="22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13645"/>
            <a:ext cx="3074599" cy="4934761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Appearance:</a:t>
            </a:r>
            <a:r>
              <a:rPr lang="en-US" sz="2400" b="0" u="none" dirty="0" smtClean="0"/>
              <a:t>  strings of “spaghetti”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Inside nucleus</a:t>
            </a:r>
          </a:p>
          <a:p>
            <a:r>
              <a:rPr lang="en-US" sz="2400" dirty="0" smtClean="0"/>
              <a:t>Function</a:t>
            </a:r>
            <a:r>
              <a:rPr lang="en-US" sz="2400" b="0" u="none" dirty="0" smtClean="0"/>
              <a:t>:  Uncoiled DNA; involved in duplicating the cells</a:t>
            </a:r>
          </a:p>
          <a:p>
            <a:pPr lvl="1"/>
            <a:r>
              <a:rPr lang="en-US" sz="2000" dirty="0" smtClean="0"/>
              <a:t>Coils into chromosomes during  cell division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330" y="1755685"/>
            <a:ext cx="4626102" cy="3357228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605307" y="5962918"/>
            <a:ext cx="373487" cy="5022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1" y="1853248"/>
            <a:ext cx="4487061" cy="4195481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Appearance</a:t>
            </a:r>
            <a:r>
              <a:rPr lang="en-US" sz="3600" dirty="0" smtClean="0"/>
              <a:t>: </a:t>
            </a:r>
            <a:r>
              <a:rPr lang="en-US" sz="3600" b="0" u="none" dirty="0" smtClean="0"/>
              <a:t>Large oval</a:t>
            </a:r>
          </a:p>
          <a:p>
            <a:r>
              <a:rPr lang="en-US" sz="3600" b="1" u="sng" dirty="0" smtClean="0"/>
              <a:t>Location</a:t>
            </a:r>
            <a:r>
              <a:rPr lang="en-US" sz="3600" dirty="0" smtClean="0"/>
              <a:t>: </a:t>
            </a:r>
            <a:r>
              <a:rPr lang="en-US" sz="3600" b="0" u="none" dirty="0" smtClean="0"/>
              <a:t>varies; in cytoplasm</a:t>
            </a:r>
          </a:p>
          <a:p>
            <a:r>
              <a:rPr lang="en-US" sz="3600" b="1" u="sng" dirty="0" smtClean="0"/>
              <a:t>Function</a:t>
            </a:r>
            <a:r>
              <a:rPr lang="en-US" sz="3600" b="0" u="none" dirty="0" smtClean="0"/>
              <a:t>:  Control center for all cell functions</a:t>
            </a:r>
            <a:endParaRPr lang="en-US" sz="36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854" y="2078810"/>
            <a:ext cx="3939146" cy="3649503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484710" y="6048729"/>
            <a:ext cx="584236" cy="5452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699" y="1210615"/>
            <a:ext cx="2958689" cy="5037792"/>
          </a:xfrm>
        </p:spPr>
        <p:txBody>
          <a:bodyPr>
            <a:noAutofit/>
          </a:bodyPr>
          <a:lstStyle/>
          <a:p>
            <a:r>
              <a:rPr lang="en-US" sz="2800" dirty="0" smtClean="0"/>
              <a:t>Appearance:</a:t>
            </a:r>
            <a:r>
              <a:rPr lang="en-US" sz="2800" b="0" u="none" dirty="0" smtClean="0"/>
              <a:t>  coiled chromatin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inside nucleus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contains genetic information (DNA)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05" y="2234819"/>
            <a:ext cx="4651056" cy="28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90919"/>
            <a:ext cx="2855658" cy="4857488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Appearance:  </a:t>
            </a:r>
            <a:r>
              <a:rPr lang="en-US" sz="2400" b="0" u="none" dirty="0" smtClean="0"/>
              <a:t>two small structures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Found outside the centrosome (only in animal cells) </a:t>
            </a:r>
          </a:p>
          <a:p>
            <a:r>
              <a:rPr lang="en-US" sz="2400" dirty="0" smtClean="0"/>
              <a:t>Function</a:t>
            </a:r>
            <a:r>
              <a:rPr lang="en-US" sz="2400" b="0" u="none" dirty="0" smtClean="0"/>
              <a:t>:  Moves chromosomes during cell division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233" y="1717952"/>
            <a:ext cx="5038189" cy="3858600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4507606" y="5898524"/>
            <a:ext cx="592428" cy="5924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Plastids (only in plant cells)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42" y="1661375"/>
            <a:ext cx="2971568" cy="4934761"/>
          </a:xfrm>
        </p:spPr>
        <p:txBody>
          <a:bodyPr>
            <a:noAutofit/>
          </a:bodyPr>
          <a:lstStyle/>
          <a:p>
            <a:r>
              <a:rPr lang="en-US" dirty="0" smtClean="0"/>
              <a:t>Appearance:</a:t>
            </a:r>
            <a:r>
              <a:rPr lang="en-US" b="0" u="none" dirty="0" smtClean="0"/>
              <a:t>  varies</a:t>
            </a:r>
          </a:p>
          <a:p>
            <a:pPr lvl="1"/>
            <a:r>
              <a:rPr lang="en-US" dirty="0" smtClean="0"/>
              <a:t>Have own DNA</a:t>
            </a:r>
          </a:p>
          <a:p>
            <a:r>
              <a:rPr lang="en-US" dirty="0" smtClean="0"/>
              <a:t>Location:</a:t>
            </a:r>
            <a:r>
              <a:rPr lang="en-US" b="0" u="none" dirty="0" smtClean="0"/>
              <a:t> ONLY in plants</a:t>
            </a:r>
          </a:p>
          <a:p>
            <a:r>
              <a:rPr lang="en-US" dirty="0" smtClean="0"/>
              <a:t>Function</a:t>
            </a:r>
            <a:r>
              <a:rPr lang="en-US" b="0" u="none" dirty="0" smtClean="0"/>
              <a:t>:  based on type: Leucoplast (stores starch); chromoplasts (stores pigments); chloroplast (stores chlorophyll for photosynthesis</a:t>
            </a:r>
            <a:r>
              <a:rPr lang="en-US" sz="2400" b="0" u="none" dirty="0" smtClean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53248"/>
            <a:ext cx="5486400" cy="4289975"/>
          </a:xfrm>
          <a:prstGeom prst="rect">
            <a:avLst/>
          </a:prstGeom>
        </p:spPr>
      </p:pic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484710" y="6014434"/>
            <a:ext cx="455448" cy="5817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Chloroplast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87887"/>
            <a:ext cx="3061720" cy="4960519"/>
          </a:xfrm>
        </p:spPr>
        <p:txBody>
          <a:bodyPr>
            <a:noAutofit/>
          </a:bodyPr>
          <a:lstStyle/>
          <a:p>
            <a:r>
              <a:rPr lang="en-US" sz="2800" dirty="0" smtClean="0"/>
              <a:t>Appearance:</a:t>
            </a:r>
            <a:r>
              <a:rPr lang="en-US" sz="2800" b="0" u="none" dirty="0" smtClean="0"/>
              <a:t>  small, circular green (contains chlorophyll -green pigment)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Only in plants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Site of photosynthesis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400" y="1250477"/>
            <a:ext cx="4848225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175" y="4349513"/>
            <a:ext cx="3480069" cy="2221890"/>
          </a:xfrm>
          <a:prstGeom prst="rect">
            <a:avLst/>
          </a:prstGeom>
        </p:spPr>
      </p:pic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484710" y="6248406"/>
            <a:ext cx="725904" cy="5001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Appearance:</a:t>
            </a:r>
          </a:p>
          <a:p>
            <a:pPr lvl="1"/>
            <a:r>
              <a:rPr lang="en-US" u="none" dirty="0" smtClean="0"/>
              <a:t>made of cellulose</a:t>
            </a:r>
          </a:p>
          <a:p>
            <a:pPr lvl="1"/>
            <a:r>
              <a:rPr lang="en-US" dirty="0" smtClean="0"/>
              <a:t>Rigid, strong, stiff structure </a:t>
            </a:r>
          </a:p>
          <a:p>
            <a:r>
              <a:rPr lang="en-US" dirty="0" smtClean="0"/>
              <a:t>Location:</a:t>
            </a:r>
          </a:p>
          <a:p>
            <a:pPr lvl="1"/>
            <a:r>
              <a:rPr lang="en-US" dirty="0" smtClean="0"/>
              <a:t>Surrounds the cell membrane (only in plants)</a:t>
            </a:r>
          </a:p>
          <a:p>
            <a:pPr marL="400051" indent="-342900"/>
            <a:r>
              <a:rPr lang="en-US" dirty="0" smtClean="0"/>
              <a:t>Functions</a:t>
            </a:r>
            <a:r>
              <a:rPr lang="en-US" b="0" u="none" dirty="0" smtClean="0"/>
              <a:t>:</a:t>
            </a:r>
          </a:p>
          <a:p>
            <a:pPr lvl="1"/>
            <a:r>
              <a:rPr lang="en-US" dirty="0" smtClean="0"/>
              <a:t>Support and protection</a:t>
            </a:r>
          </a:p>
          <a:p>
            <a:pPr lvl="1"/>
            <a:r>
              <a:rPr lang="en-US" b="0" u="none" dirty="0" smtClean="0"/>
              <a:t>Allows water, oxygen, carbon dioxide to pass into and out of the cell</a:t>
            </a:r>
          </a:p>
          <a:p>
            <a:pPr lvl="1"/>
            <a:endParaRPr lang="en-US" u="none" dirty="0" smtClean="0"/>
          </a:p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11" y="452718"/>
            <a:ext cx="34861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0" u="none" dirty="0" smtClean="0"/>
              <a:t>All the </a:t>
            </a:r>
            <a:r>
              <a:rPr lang="en-US" sz="2800" dirty="0" smtClean="0"/>
              <a:t>organelles</a:t>
            </a:r>
            <a:r>
              <a:rPr lang="en-US" sz="2800" b="0" u="none" dirty="0" smtClean="0"/>
              <a:t> work together!</a:t>
            </a:r>
          </a:p>
          <a:p>
            <a:pPr lvl="1"/>
            <a:r>
              <a:rPr lang="en-US" sz="2400" dirty="0" smtClean="0"/>
              <a:t>For example, after some proteins are made by the </a:t>
            </a:r>
            <a:r>
              <a:rPr lang="en-US" sz="2400" b="1" u="sng" dirty="0" smtClean="0"/>
              <a:t>ribosomes</a:t>
            </a:r>
            <a:r>
              <a:rPr lang="en-US" sz="2400" dirty="0" smtClean="0"/>
              <a:t>, the rough ER transports these proteins to the </a:t>
            </a:r>
            <a:r>
              <a:rPr lang="en-US" sz="2400" b="1" u="sng" dirty="0" smtClean="0"/>
              <a:t>Golgi</a:t>
            </a:r>
            <a:r>
              <a:rPr lang="en-US" sz="2400" dirty="0" smtClean="0"/>
              <a:t> </a:t>
            </a:r>
            <a:r>
              <a:rPr lang="en-US" sz="2400" b="1" u="sng" dirty="0" smtClean="0"/>
              <a:t>apparatus</a:t>
            </a:r>
            <a:r>
              <a:rPr lang="en-US" sz="2400" dirty="0" smtClean="0"/>
              <a:t>, then the Golgi makes vesicles that can fuse with the cell’s plasma membrane to release proteins to the </a:t>
            </a:r>
            <a:r>
              <a:rPr lang="en-US" sz="2400" b="1" u="sng" dirty="0" smtClean="0"/>
              <a:t>environment</a:t>
            </a:r>
            <a:r>
              <a:rPr lang="en-US" sz="2400" dirty="0" smtClean="0"/>
              <a:t> outside the cell or used within the cell.</a:t>
            </a:r>
            <a:endParaRPr lang="en-US" sz="2400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1" y="295736"/>
            <a:ext cx="7822586" cy="64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9" y="141189"/>
            <a:ext cx="7199761" cy="64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62928"/>
            <a:ext cx="7018986" cy="66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1603" y="-45945"/>
            <a:ext cx="7636013" cy="8319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7970" y="468684"/>
            <a:ext cx="1867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Golgi apparatus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8132" y="527209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microfilaments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3400" y="510302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Smooth 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3016" y="1603155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Nucleolus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7118" y="2526731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Lysosome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7117" y="3663896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Chromatin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3636" y="4647301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Nucleus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228" y="5386083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Vacuole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90" y="5429285"/>
            <a:ext cx="1867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Cell membrane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8333" y="5216806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Rough 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398" y="4441564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Microtubule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973" y="3340397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Mitochondria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853" y="2357454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Centrioles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397" y="1510152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Ribosomes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Action Button: Back or Previous 17">
            <a:hlinkClick r:id="" action="ppaction://hlinkshowjump?jump=lastslideviewed" highlightClick="1"/>
          </p:cNvPr>
          <p:cNvSpPr/>
          <p:nvPr/>
        </p:nvSpPr>
        <p:spPr>
          <a:xfrm>
            <a:off x="618186" y="6143223"/>
            <a:ext cx="746975" cy="71477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3473844" cy="4195481"/>
          </a:xfrm>
        </p:spPr>
        <p:txBody>
          <a:bodyPr/>
          <a:lstStyle/>
          <a:p>
            <a:r>
              <a:rPr lang="en-US" sz="2800" dirty="0" smtClean="0"/>
              <a:t>Appearance:  </a:t>
            </a:r>
            <a:r>
              <a:rPr lang="en-US" sz="2800" b="0" u="none" dirty="0" smtClean="0"/>
              <a:t>Clear Fluid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Inside the cell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Suspends organelles; site of chemical reactions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44" y="1569912"/>
            <a:ext cx="4382844" cy="39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5629" y="-166185"/>
            <a:ext cx="6602408" cy="8096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071" y="894146"/>
            <a:ext cx="1867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Ribosomes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339" y="709480"/>
            <a:ext cx="1515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Microtubules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770190" y="70948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Plastid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4288" y="878757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Microfilaments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641019" y="1763264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Nucleolus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97255" y="2743960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Cell membrane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793511" y="3639444"/>
            <a:ext cx="1436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Chromatin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36823" y="4631117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Nucleus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01201" y="5285735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Cell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wall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30372" y="5470401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Rough  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23287" y="5285735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Chloroplast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378" y="4631117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28036" y="3757371"/>
            <a:ext cx="1606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Golgi apparatus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28036" y="2873891"/>
            <a:ext cx="1577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Mitochondria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749250" y="1816598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Central water</a:t>
            </a:r>
          </a:p>
          <a:p>
            <a:r>
              <a:rPr lang="en-US" sz="1400" b="1" dirty="0" smtClean="0">
                <a:solidFill>
                  <a:srgbClr val="00B050"/>
                </a:solidFill>
              </a:rPr>
              <a:t> vacuole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9" name="Action Button: Back or Previous 18">
            <a:hlinkClick r:id="" action="ppaction://hlinkshowjump?jump=lastslideviewed" highlightClick="1"/>
          </p:cNvPr>
          <p:cNvSpPr/>
          <p:nvPr/>
        </p:nvSpPr>
        <p:spPr>
          <a:xfrm>
            <a:off x="749250" y="6194738"/>
            <a:ext cx="574037" cy="48939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13645"/>
            <a:ext cx="3808694" cy="493476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Appearance:  </a:t>
            </a:r>
            <a:r>
              <a:rPr lang="en-US" sz="2800" b="0" u="none" dirty="0" smtClean="0"/>
              <a:t>Round structure inside the nucleus</a:t>
            </a:r>
          </a:p>
          <a:p>
            <a:r>
              <a:rPr lang="en-US" sz="2800" dirty="0" smtClean="0"/>
              <a:t>Location</a:t>
            </a:r>
            <a:r>
              <a:rPr lang="en-US" sz="2800" b="0" u="none" dirty="0" smtClean="0"/>
              <a:t>:  Inside the nucleus</a:t>
            </a:r>
          </a:p>
          <a:p>
            <a:r>
              <a:rPr lang="en-US" sz="2800" dirty="0" smtClean="0"/>
              <a:t>Function</a:t>
            </a:r>
            <a:r>
              <a:rPr lang="en-US" sz="2800" b="0" u="none" dirty="0" smtClean="0"/>
              <a:t>:  Site of RNA synthesis; Produces ribosomes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4" y="1672038"/>
            <a:ext cx="4281416" cy="3956029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827700" y="5937161"/>
            <a:ext cx="666249" cy="6439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(Cell)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87887"/>
            <a:ext cx="3705663" cy="49605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Appearance: </a:t>
            </a:r>
            <a:r>
              <a:rPr lang="en-US" sz="2400" b="0" u="none" dirty="0" smtClean="0"/>
              <a:t>Surrounds the cell</a:t>
            </a:r>
          </a:p>
          <a:p>
            <a:r>
              <a:rPr lang="en-US" sz="2400" dirty="0" smtClean="0"/>
              <a:t>Location</a:t>
            </a:r>
            <a:r>
              <a:rPr lang="en-US" sz="2400" b="0" u="none" dirty="0" smtClean="0"/>
              <a:t>:  </a:t>
            </a:r>
          </a:p>
          <a:p>
            <a:pPr lvl="1"/>
            <a:r>
              <a:rPr lang="en-US" sz="2000" b="0" u="none" dirty="0" smtClean="0"/>
              <a:t>Plant = inside the cell wall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Animal = outer layer</a:t>
            </a:r>
          </a:p>
          <a:p>
            <a:pPr lvl="2"/>
            <a:r>
              <a:rPr lang="en-US" sz="1800" dirty="0" smtClean="0"/>
              <a:t>Semipermeable</a:t>
            </a:r>
          </a:p>
          <a:p>
            <a:pPr lvl="2"/>
            <a:r>
              <a:rPr lang="en-US" sz="1800" dirty="0" smtClean="0"/>
              <a:t>Composed of lipids and proteins</a:t>
            </a:r>
          </a:p>
          <a:p>
            <a:r>
              <a:rPr lang="en-US" sz="2400" dirty="0" smtClean="0"/>
              <a:t>Function</a:t>
            </a:r>
            <a:r>
              <a:rPr lang="en-US" sz="2400" u="none" dirty="0" smtClean="0"/>
              <a:t>:  </a:t>
            </a:r>
            <a:r>
              <a:rPr lang="en-US" sz="2400" b="0" u="none" dirty="0" smtClean="0"/>
              <a:t>controls materials passing into and out of cell</a:t>
            </a:r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330" y="2098554"/>
            <a:ext cx="4383359" cy="3339184"/>
          </a:xfrm>
          <a:prstGeom prst="rect">
            <a:avLst/>
          </a:prstGeom>
        </p:spPr>
      </p:pic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5486400" y="5859887"/>
            <a:ext cx="605307" cy="6439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Endoplasmic Reticulum (Rough ER)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8370" y="1853248"/>
            <a:ext cx="3867444" cy="4403089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Appearance:  mesh of hollow passageways with ribosomes attached</a:t>
            </a:r>
          </a:p>
          <a:p>
            <a:r>
              <a:rPr lang="en-US" sz="2400" dirty="0" smtClean="0"/>
              <a:t>Location:  Connected to nucleus and the plasma membrane</a:t>
            </a:r>
          </a:p>
          <a:p>
            <a:r>
              <a:rPr lang="en-US" sz="2400" dirty="0" smtClean="0"/>
              <a:t>Function:  Acts like a conveyer belt transporting proteins out of cell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Rough ER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241975" y="2481262"/>
            <a:ext cx="4677465" cy="34301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6</a:t>
            </a:fld>
            <a:endParaRPr lang="en-US"/>
          </a:p>
        </p:txBody>
      </p:sp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4125814" y="6256337"/>
            <a:ext cx="536338" cy="4535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Endoplasmic Reticulum (Smooth ER)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b="1" u="sng" dirty="0" smtClean="0"/>
              <a:t>Appearance</a:t>
            </a:r>
            <a:r>
              <a:rPr lang="en-US" sz="2400" dirty="0" smtClean="0"/>
              <a:t>:  Mesh of hollow passageways</a:t>
            </a:r>
          </a:p>
          <a:p>
            <a:r>
              <a:rPr lang="en-US" sz="2400" b="1" u="sng" dirty="0" smtClean="0"/>
              <a:t>Location</a:t>
            </a:r>
            <a:r>
              <a:rPr lang="en-US" sz="2400" dirty="0" smtClean="0"/>
              <a:t>:  connected to nucleus and plasma membrane</a:t>
            </a:r>
          </a:p>
          <a:p>
            <a:r>
              <a:rPr lang="en-US" sz="2400" b="1" u="sng" dirty="0" smtClean="0"/>
              <a:t>Function</a:t>
            </a:r>
            <a:r>
              <a:rPr lang="en-US" sz="2400" dirty="0" smtClean="0"/>
              <a:t>:  produces lipids; transports lipids</a:t>
            </a:r>
            <a:endParaRPr lang="en-US" sz="24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1265" y="2060576"/>
            <a:ext cx="3298825" cy="247411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375" y="4742021"/>
            <a:ext cx="3444754" cy="1697415"/>
          </a:xfrm>
          <a:prstGeom prst="rect">
            <a:avLst/>
          </a:prstGeom>
        </p:spPr>
      </p:pic>
      <p:sp>
        <p:nvSpPr>
          <p:cNvPr id="2" name="Action Button: Forward or Next 1">
            <a:hlinkClick r:id="rId4" action="ppaction://hlinksldjump" highlightClick="1"/>
          </p:cNvPr>
          <p:cNvSpPr/>
          <p:nvPr/>
        </p:nvSpPr>
        <p:spPr>
          <a:xfrm>
            <a:off x="8152327" y="4121239"/>
            <a:ext cx="592428" cy="83712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1416676"/>
            <a:ext cx="3298113" cy="4839663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Appearance</a:t>
            </a:r>
            <a:r>
              <a:rPr lang="en-US" sz="2400" dirty="0" smtClean="0"/>
              <a:t>; small round granules </a:t>
            </a:r>
          </a:p>
          <a:p>
            <a:r>
              <a:rPr lang="en-US" sz="2400" b="1" u="sng" dirty="0" smtClean="0"/>
              <a:t>Location</a:t>
            </a:r>
            <a:r>
              <a:rPr lang="en-US" sz="2400" dirty="0" smtClean="0"/>
              <a:t>:  Free in the cytoplasm; attached to the ER</a:t>
            </a:r>
          </a:p>
          <a:p>
            <a:r>
              <a:rPr lang="en-US" sz="2400" b="1" u="sng" dirty="0" smtClean="0"/>
              <a:t>Function</a:t>
            </a:r>
            <a:r>
              <a:rPr lang="en-US" sz="2400" dirty="0" smtClean="0"/>
              <a:t>:  synthesize proteins</a:t>
            </a:r>
          </a:p>
          <a:p>
            <a:pPr lvl="1"/>
            <a:r>
              <a:rPr lang="en-US" sz="2000" dirty="0" smtClean="0"/>
              <a:t>Proteins made are used by the cell or moved out of the cell and used by other cells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73243" y="372178"/>
            <a:ext cx="3780017" cy="27720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03" y="3534825"/>
            <a:ext cx="4128484" cy="3001203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484710" y="5872766"/>
            <a:ext cx="803177" cy="8757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Golgi Apparatus (body)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608" y="1262130"/>
            <a:ext cx="3765205" cy="4994209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Appearance</a:t>
            </a:r>
            <a:r>
              <a:rPr lang="en-US" sz="2400" dirty="0" smtClean="0"/>
              <a:t>:  flattened sacs</a:t>
            </a:r>
          </a:p>
          <a:p>
            <a:r>
              <a:rPr lang="en-US" sz="2400" b="1" u="sng" dirty="0" smtClean="0"/>
              <a:t>Location</a:t>
            </a:r>
            <a:r>
              <a:rPr lang="en-US" sz="2400" dirty="0" smtClean="0"/>
              <a:t>:  Near the ER</a:t>
            </a:r>
          </a:p>
          <a:p>
            <a:r>
              <a:rPr lang="en-US" sz="2400" b="1" u="sng" dirty="0" smtClean="0"/>
              <a:t>Function</a:t>
            </a:r>
            <a:r>
              <a:rPr lang="en-US" sz="2400" dirty="0" smtClean="0"/>
              <a:t>:  Temporary storage; packaging and secretion of proteins (hormones, enzymes) and lipids (fats)</a:t>
            </a:r>
          </a:p>
          <a:p>
            <a:pPr lvl="1"/>
            <a:r>
              <a:rPr lang="en-US" sz="2000" dirty="0" smtClean="0"/>
              <a:t>Produces lysosomes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1C7A-9A5A-42CB-A57F-0B1F0E24527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4114800"/>
            <a:ext cx="3552825" cy="2743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24792" y="1262130"/>
            <a:ext cx="3787752" cy="2840813"/>
          </a:xfrm>
          <a:prstGeom prst="rect">
            <a:avLst/>
          </a:prstGeom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798490" y="6065949"/>
            <a:ext cx="463640" cy="5022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F7099E7F0604086C6FF54E3837E5C" ma:contentTypeVersion="0" ma:contentTypeDescription="Create a new document." ma:contentTypeScope="" ma:versionID="a5f6c1a9320cf5964a7de7e1e5649c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3a933e43dfc40ec37962c1919002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32A4CE-AF77-4F7C-84FA-89BBBC973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75B20B-BA8A-46F5-9CEC-04CD12E44EAB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A42C258-9F5A-454C-A64C-7F9ADD5E8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3817</TotalTime>
  <Words>844</Words>
  <Application>Microsoft Office PowerPoint</Application>
  <PresentationFormat>On-screen Show (4:3)</PresentationFormat>
  <Paragraphs>180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Wingdings</vt:lpstr>
      <vt:lpstr>Wingdings 3</vt:lpstr>
      <vt:lpstr>Ion</vt:lpstr>
      <vt:lpstr>PowerPoint Presentation</vt:lpstr>
      <vt:lpstr>Nucleus</vt:lpstr>
      <vt:lpstr>Cytoplasm</vt:lpstr>
      <vt:lpstr>Nucleolus</vt:lpstr>
      <vt:lpstr>Plasma (Cell) Membrane</vt:lpstr>
      <vt:lpstr>Rough Endoplasmic Reticulum (Rough ER)</vt:lpstr>
      <vt:lpstr>Smooth Endoplasmic Reticulum (Smooth ER)</vt:lpstr>
      <vt:lpstr>Ribosomes </vt:lpstr>
      <vt:lpstr>Golgi Apparatus (body)</vt:lpstr>
      <vt:lpstr>Mitochondria</vt:lpstr>
      <vt:lpstr>Vacuoles</vt:lpstr>
      <vt:lpstr>PowerPoint Presentation</vt:lpstr>
      <vt:lpstr>Lysosomes</vt:lpstr>
      <vt:lpstr>Cytoskeleton</vt:lpstr>
      <vt:lpstr>Microfilaments</vt:lpstr>
      <vt:lpstr>Microtubules</vt:lpstr>
      <vt:lpstr>Cilia</vt:lpstr>
      <vt:lpstr>Flagella</vt:lpstr>
      <vt:lpstr>Chromatin</vt:lpstr>
      <vt:lpstr>Chromosomes</vt:lpstr>
      <vt:lpstr>Centrioles</vt:lpstr>
      <vt:lpstr>Plastids (only in plant cells)</vt:lpstr>
      <vt:lpstr>Chloroplast </vt:lpstr>
      <vt:lpstr>Cell Wall</vt:lpstr>
      <vt:lpstr>Note: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Fishel, Shelley</dc:creator>
  <cp:lastModifiedBy>Fishel, Shelley</cp:lastModifiedBy>
  <cp:revision>26</cp:revision>
  <dcterms:created xsi:type="dcterms:W3CDTF">2014-11-03T01:06:07Z</dcterms:created>
  <dcterms:modified xsi:type="dcterms:W3CDTF">2014-12-09T18:38:26Z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0x010100B23F7099E7F0604086C6FF54E3837E5C</vt:lpwstr>
  </property>
</Properties>
</file>