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4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6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6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1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2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4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3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8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3A9E-D43C-48C0-9270-1308125EFE6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43E4-0831-4C84-B0DD-6E588F19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0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547" y="1690689"/>
            <a:ext cx="898945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1. State the </a:t>
            </a:r>
            <a:r>
              <a:rPr lang="en-US" sz="4400" b="1" u="sng" dirty="0"/>
              <a:t>Problem</a:t>
            </a:r>
            <a:endParaRPr lang="en-US" sz="4400" dirty="0"/>
          </a:p>
          <a:p>
            <a:pPr marL="457200" lvl="1" indent="0">
              <a:buNone/>
            </a:pPr>
            <a:r>
              <a:rPr lang="en-US" sz="4000" dirty="0"/>
              <a:t>-Ex: How does red light effect plant growth?</a:t>
            </a:r>
          </a:p>
          <a:p>
            <a:pPr marL="0" indent="0">
              <a:buNone/>
            </a:pPr>
            <a:r>
              <a:rPr lang="en-US" sz="4400" dirty="0"/>
              <a:t>2. Gather </a:t>
            </a:r>
            <a:r>
              <a:rPr lang="en-US" sz="4400" b="1" u="sng" dirty="0"/>
              <a:t>Information</a:t>
            </a:r>
            <a:endParaRPr lang="en-US" sz="4400" dirty="0"/>
          </a:p>
          <a:p>
            <a:pPr marL="457200" lvl="1" indent="0">
              <a:buNone/>
            </a:pPr>
            <a:r>
              <a:rPr lang="en-US" sz="4000" dirty="0"/>
              <a:t>-About the problem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42" y="3373289"/>
            <a:ext cx="2758471" cy="3097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" y="5027253"/>
            <a:ext cx="1655720" cy="17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3. Form a </a:t>
            </a:r>
            <a:r>
              <a:rPr lang="en-US" sz="3200" b="1" u="sng" dirty="0"/>
              <a:t>Hypothesis</a:t>
            </a:r>
            <a:r>
              <a:rPr lang="en-US" sz="3200" dirty="0"/>
              <a:t> (educated guess)</a:t>
            </a:r>
          </a:p>
          <a:p>
            <a:pPr marL="0" indent="0">
              <a:buNone/>
            </a:pPr>
            <a:r>
              <a:rPr lang="en-US" sz="3200" dirty="0"/>
              <a:t>– A hypothesis must be:</a:t>
            </a:r>
          </a:p>
          <a:p>
            <a:pPr lvl="2"/>
            <a:r>
              <a:rPr lang="en-US" sz="2400" b="1" u="sng" dirty="0"/>
              <a:t>Testable</a:t>
            </a:r>
          </a:p>
          <a:p>
            <a:pPr lvl="2"/>
            <a:r>
              <a:rPr lang="en-US" sz="2400" dirty="0"/>
              <a:t>Related to the </a:t>
            </a:r>
            <a:r>
              <a:rPr lang="en-US" sz="2400" b="1" u="sng" dirty="0"/>
              <a:t>problem</a:t>
            </a:r>
          </a:p>
          <a:p>
            <a:pPr lvl="2"/>
            <a:r>
              <a:rPr lang="en-US" sz="2400" dirty="0"/>
              <a:t>Written in “ </a:t>
            </a:r>
            <a:r>
              <a:rPr lang="en-US" sz="2400" b="1" u="sng" dirty="0"/>
              <a:t>IF …, THEN </a:t>
            </a:r>
            <a:r>
              <a:rPr lang="en-US" sz="2400" dirty="0"/>
              <a:t>”format</a:t>
            </a:r>
          </a:p>
          <a:p>
            <a:pPr lvl="3"/>
            <a:r>
              <a:rPr lang="en-US" sz="2000" dirty="0"/>
              <a:t>Ex: If a plant is placed under red light, then the plant will not grow very tall.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733" y="4488850"/>
            <a:ext cx="1986170" cy="22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4. Perform the </a:t>
            </a:r>
            <a:r>
              <a:rPr lang="en-US" sz="4400" b="1" u="sng" dirty="0"/>
              <a:t>Experiment</a:t>
            </a:r>
            <a:endParaRPr lang="en-US" sz="4400" dirty="0"/>
          </a:p>
          <a:p>
            <a:pPr marL="457200" lvl="1" indent="0">
              <a:buNone/>
            </a:pPr>
            <a:r>
              <a:rPr lang="en-US" sz="4000" dirty="0"/>
              <a:t>A. Make </a:t>
            </a:r>
            <a:r>
              <a:rPr lang="en-US" sz="4000" b="1" u="sng" dirty="0"/>
              <a:t>OBSERVATIONS</a:t>
            </a:r>
            <a:r>
              <a:rPr lang="en-US" sz="4000" dirty="0"/>
              <a:t>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Image result for scientist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55" y="3269589"/>
            <a:ext cx="4217876" cy="316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80500" cy="4703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B. Choose the </a:t>
            </a:r>
            <a:r>
              <a:rPr lang="en-US" sz="4000" b="1" u="sng" dirty="0"/>
              <a:t>variables</a:t>
            </a:r>
            <a:r>
              <a:rPr lang="en-US" sz="4000" dirty="0"/>
              <a:t>:</a:t>
            </a:r>
          </a:p>
          <a:p>
            <a:pPr marL="457200" lvl="1" indent="0">
              <a:buNone/>
            </a:pPr>
            <a:r>
              <a:rPr lang="en-US" sz="3600" dirty="0"/>
              <a:t>a) Your </a:t>
            </a:r>
            <a:r>
              <a:rPr lang="en-US" sz="3600" b="1" u="sng" dirty="0"/>
              <a:t>Independent</a:t>
            </a:r>
            <a:r>
              <a:rPr lang="en-US" sz="3600" dirty="0"/>
              <a:t> variable is the factor that you will change in your </a:t>
            </a:r>
            <a:r>
              <a:rPr lang="en-US" sz="3600" dirty="0" smtClean="0"/>
              <a:t>experiment</a:t>
            </a:r>
            <a:r>
              <a:rPr lang="en-US" sz="3600" dirty="0"/>
              <a:t>. (The factor being tested)</a:t>
            </a:r>
          </a:p>
          <a:p>
            <a:pPr marL="914400" lvl="2" indent="0">
              <a:buNone/>
            </a:pPr>
            <a:r>
              <a:rPr lang="en-US" sz="3200" dirty="0"/>
              <a:t>•NOT controlled or influenced by something else</a:t>
            </a:r>
          </a:p>
          <a:p>
            <a:pPr marL="914400" lvl="2" indent="0">
              <a:buNone/>
            </a:pPr>
            <a:r>
              <a:rPr lang="en-US" sz="3200" dirty="0"/>
              <a:t>•Ex: Red 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600" dirty="0"/>
              <a:t>b) The </a:t>
            </a:r>
            <a:r>
              <a:rPr lang="en-US" sz="3600" b="1" u="sng" dirty="0"/>
              <a:t>Dependent</a:t>
            </a:r>
            <a:r>
              <a:rPr lang="en-US" sz="3600" dirty="0"/>
              <a:t> variable is what you predict will change as a result of variation in your experiment.</a:t>
            </a:r>
          </a:p>
          <a:p>
            <a:pPr marL="914400" lvl="2" indent="0">
              <a:buNone/>
            </a:pPr>
            <a:r>
              <a:rPr lang="en-US" sz="3200" dirty="0"/>
              <a:t>●Is controlled or influenced by something else (independent variable)</a:t>
            </a:r>
          </a:p>
          <a:p>
            <a:pPr marL="914400" lvl="2" indent="0">
              <a:buNone/>
            </a:pPr>
            <a:r>
              <a:rPr lang="en-US" sz="3200" dirty="0"/>
              <a:t>●Ex: Plant Growth</a:t>
            </a:r>
          </a:p>
          <a:p>
            <a:pPr marL="0" lvl="0" indent="0">
              <a:buNone/>
            </a:pPr>
            <a:r>
              <a:rPr lang="en-US" sz="4000" dirty="0"/>
              <a:t>Note: the </a:t>
            </a:r>
            <a:r>
              <a:rPr lang="en-US" sz="4000" b="1" u="sng" dirty="0"/>
              <a:t>independent</a:t>
            </a:r>
            <a:r>
              <a:rPr lang="en-US" sz="4000" dirty="0"/>
              <a:t> variable influences the </a:t>
            </a:r>
            <a:r>
              <a:rPr lang="en-US" sz="4000" b="1" u="sng" dirty="0"/>
              <a:t>dependent</a:t>
            </a:r>
            <a:r>
              <a:rPr lang="en-US" sz="4000" dirty="0"/>
              <a:t> variable!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c) A </a:t>
            </a:r>
            <a:r>
              <a:rPr lang="en-US" sz="3600" b="1" u="sng" dirty="0"/>
              <a:t>Control</a:t>
            </a:r>
            <a:endParaRPr lang="en-US" sz="3600" dirty="0"/>
          </a:p>
          <a:p>
            <a:pPr marL="457200" lvl="1" indent="0">
              <a:buNone/>
            </a:pPr>
            <a:r>
              <a:rPr lang="en-US" sz="3200" dirty="0"/>
              <a:t>•The control is a group that serves as a standard of </a:t>
            </a:r>
            <a:r>
              <a:rPr lang="en-US" sz="3200" b="1" u="sng" dirty="0"/>
              <a:t>comparison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It is exposed to the same conditions as the treatment groups except for the variable being tested.</a:t>
            </a:r>
          </a:p>
          <a:p>
            <a:pPr lvl="1"/>
            <a:r>
              <a:rPr lang="en-US" sz="3200" dirty="0"/>
              <a:t>Ex: a plant placed in regular </a:t>
            </a:r>
            <a:r>
              <a:rPr lang="en-US" sz="3200" dirty="0" smtClean="0"/>
              <a:t>sunlight (</a:t>
            </a:r>
            <a:r>
              <a:rPr lang="en-US" sz="3200" dirty="0"/>
              <a:t>not exposed to red light)</a:t>
            </a:r>
          </a:p>
          <a:p>
            <a:endParaRPr lang="en-US" dirty="0"/>
          </a:p>
        </p:txBody>
      </p:sp>
      <p:pic>
        <p:nvPicPr>
          <p:cNvPr id="1028" name="Picture 4" descr="http://www.customertipster.com/wp-content/uploads/2014/02/scienti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57" y="4907665"/>
            <a:ext cx="1483843" cy="19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C. Decide the number of </a:t>
            </a:r>
            <a:r>
              <a:rPr lang="en-US" b="1" u="sng" dirty="0"/>
              <a:t>REPLICATIONS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Replications are the repetition of an experiment (</a:t>
            </a:r>
            <a:r>
              <a:rPr lang="en-US" b="1" u="sng" dirty="0"/>
              <a:t>trials</a:t>
            </a:r>
            <a:r>
              <a:rPr lang="en-US" dirty="0"/>
              <a:t>) and the same conditions are kept in the experiment.</a:t>
            </a:r>
          </a:p>
          <a:p>
            <a:pPr marL="0" lvl="0" indent="0">
              <a:buNone/>
            </a:pPr>
            <a:r>
              <a:rPr lang="en-US" dirty="0"/>
              <a:t>Provides better statistical data (</a:t>
            </a:r>
            <a:r>
              <a:rPr lang="en-US" b="1" u="sng" dirty="0"/>
              <a:t>averages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2052" name="Picture 4" descr="https://img1.etsystatic.com/028/1/8890220/il_340x270.609946847_pqf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5" y="4098366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D. Specify the </a:t>
            </a:r>
            <a:r>
              <a:rPr lang="en-US" b="1" u="sng" dirty="0"/>
              <a:t>CONSTANTS</a:t>
            </a:r>
            <a:endParaRPr lang="en-US" dirty="0"/>
          </a:p>
          <a:p>
            <a:r>
              <a:rPr lang="en-US" dirty="0"/>
              <a:t>The constants in an experiment are the factors that DO NOT change. (Ex: temperature, equipment, etc.)</a:t>
            </a:r>
          </a:p>
          <a:p>
            <a:r>
              <a:rPr lang="en-US" dirty="0"/>
              <a:t>What your constants will be will depend on what question you are asking.</a:t>
            </a:r>
          </a:p>
          <a:p>
            <a:r>
              <a:rPr lang="en-US" dirty="0"/>
              <a:t>Ex: type of plant, amount of water, type of soil, amount of fertilizer, keeping plants at same temperature, same size pots,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197" y="4817597"/>
            <a:ext cx="2253803" cy="20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5. </a:t>
            </a:r>
            <a:r>
              <a:rPr lang="en-US" sz="4800" b="1" u="sng" dirty="0"/>
              <a:t>Collect</a:t>
            </a:r>
            <a:r>
              <a:rPr lang="en-US" sz="4800" dirty="0"/>
              <a:t> and </a:t>
            </a:r>
            <a:r>
              <a:rPr lang="en-US" sz="4800" b="1" u="sng" dirty="0"/>
              <a:t>analyze</a:t>
            </a:r>
            <a:r>
              <a:rPr lang="en-US" sz="4800" dirty="0"/>
              <a:t> the </a:t>
            </a:r>
            <a:r>
              <a:rPr lang="en-US" sz="4800" b="1" u="sng" dirty="0"/>
              <a:t>data</a:t>
            </a:r>
            <a:endParaRPr lang="en-US" sz="4800" dirty="0"/>
          </a:p>
        </p:txBody>
      </p:sp>
      <p:pic>
        <p:nvPicPr>
          <p:cNvPr id="5124" name="Picture 4" descr="http://thumbs.dreamstime.com/x/data-analysis-22618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80338"/>
            <a:ext cx="3810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Continuous </a:t>
            </a:r>
            <a:r>
              <a:rPr lang="en-US" dirty="0"/>
              <a:t>process that seeks to answer </a:t>
            </a:r>
            <a:r>
              <a:rPr lang="en-US" b="1" u="sng" dirty="0"/>
              <a:t>questions</a:t>
            </a:r>
            <a:r>
              <a:rPr lang="en-US" dirty="0"/>
              <a:t> about the natural world</a:t>
            </a:r>
            <a:r>
              <a:rPr lang="en-US" dirty="0" smtClean="0"/>
              <a:t>.</a:t>
            </a:r>
          </a:p>
          <a:p>
            <a:r>
              <a:rPr lang="en-US" dirty="0"/>
              <a:t>Science only deals with things that are </a:t>
            </a:r>
            <a:r>
              <a:rPr lang="en-US" b="1" u="sng" dirty="0"/>
              <a:t>TESTABLE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74" y="3514677"/>
            <a:ext cx="2631328" cy="30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78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8" y="1400622"/>
            <a:ext cx="8311702" cy="502593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6. Draw </a:t>
            </a:r>
            <a:r>
              <a:rPr lang="en-US" sz="3600" b="1" u="sng" dirty="0"/>
              <a:t>Conclusions</a:t>
            </a:r>
            <a:endParaRPr lang="en-US" sz="3600" dirty="0"/>
          </a:p>
          <a:p>
            <a:pPr marL="457200" lvl="1" indent="0">
              <a:buNone/>
            </a:pPr>
            <a:r>
              <a:rPr lang="en-US" sz="3200" dirty="0"/>
              <a:t>–Describe what happened</a:t>
            </a:r>
          </a:p>
          <a:p>
            <a:pPr marL="457200" lvl="1" indent="0">
              <a:buNone/>
            </a:pPr>
            <a:r>
              <a:rPr lang="en-US" sz="3200" dirty="0"/>
              <a:t>–Restate the hypothesis</a:t>
            </a:r>
          </a:p>
          <a:p>
            <a:pPr marL="457200" lvl="1" indent="0">
              <a:buNone/>
            </a:pPr>
            <a:r>
              <a:rPr lang="en-US" sz="3200" dirty="0"/>
              <a:t>–Explain the results using the data and research</a:t>
            </a:r>
          </a:p>
          <a:p>
            <a:pPr marL="457200" lvl="1" indent="0">
              <a:buNone/>
            </a:pPr>
            <a:r>
              <a:rPr lang="en-US" sz="3200" dirty="0"/>
              <a:t>–Propose an alternative </a:t>
            </a:r>
            <a:r>
              <a:rPr lang="en-US" sz="3200" dirty="0" smtClean="0"/>
              <a:t>hypothesis, </a:t>
            </a:r>
            <a:r>
              <a:rPr lang="en-US" sz="3200" dirty="0"/>
              <a:t>if original one was incorrect) based on the data that was collected</a:t>
            </a:r>
          </a:p>
          <a:p>
            <a:endParaRPr lang="en-US" dirty="0"/>
          </a:p>
        </p:txBody>
      </p:sp>
      <p:pic>
        <p:nvPicPr>
          <p:cNvPr id="6146" name="Picture 2" descr="http://reading.pppst.com/m_predictions_conclus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2974"/>
            <a:ext cx="2857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-5679"/>
            <a:ext cx="9053848" cy="68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Science is subject to </a:t>
            </a:r>
            <a:r>
              <a:rPr lang="en-US" b="1" u="sng" dirty="0"/>
              <a:t>change</a:t>
            </a:r>
            <a:r>
              <a:rPr lang="en-US" dirty="0"/>
              <a:t>.</a:t>
            </a:r>
          </a:p>
          <a:p>
            <a:r>
              <a:rPr lang="en-US" dirty="0"/>
              <a:t>Pulling medicine off shelves because researchers found out it harms people.</a:t>
            </a:r>
          </a:p>
          <a:p>
            <a:r>
              <a:rPr lang="en-US" dirty="0"/>
              <a:t>Scientists thought the world was once flat</a:t>
            </a:r>
          </a:p>
          <a:p>
            <a:r>
              <a:rPr lang="en-US" dirty="0"/>
              <a:t>Pluto is no longer considered a planet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091" y="4277885"/>
            <a:ext cx="4367816" cy="2468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66" y="4439239"/>
            <a:ext cx="3429268" cy="21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Does not always provide </a:t>
            </a:r>
            <a:r>
              <a:rPr lang="en-US" b="1" u="sng" dirty="0"/>
              <a:t>complete</a:t>
            </a:r>
            <a:r>
              <a:rPr lang="en-US" dirty="0"/>
              <a:t> answers to all questions.</a:t>
            </a:r>
            <a:endParaRPr lang="en-US" sz="3200" dirty="0"/>
          </a:p>
          <a:p>
            <a:pPr lvl="0"/>
            <a:r>
              <a:rPr lang="en-US" dirty="0"/>
              <a:t>What happened to the dinosaurs?</a:t>
            </a:r>
            <a:endParaRPr lang="en-US" sz="3200" dirty="0"/>
          </a:p>
          <a:p>
            <a:pPr lvl="1"/>
            <a:r>
              <a:rPr lang="en-US" dirty="0"/>
              <a:t>No one knows for sure!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20" y="3322750"/>
            <a:ext cx="4461526" cy="30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Science demands </a:t>
            </a:r>
            <a:r>
              <a:rPr lang="en-US" b="1" u="sng" dirty="0"/>
              <a:t>evidence</a:t>
            </a:r>
            <a:r>
              <a:rPr lang="en-US" dirty="0"/>
              <a:t> – i.e. </a:t>
            </a:r>
            <a:r>
              <a:rPr lang="en-US" b="1" u="sng" dirty="0"/>
              <a:t>DATA</a:t>
            </a:r>
            <a:r>
              <a:rPr lang="en-US" dirty="0"/>
              <a:t>!!!</a:t>
            </a:r>
          </a:p>
          <a:p>
            <a:pPr lvl="0"/>
            <a:r>
              <a:rPr lang="en-US" dirty="0"/>
              <a:t>What certain medicines will treat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44" y="3206016"/>
            <a:ext cx="5203300" cy="32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b="1" u="sng" dirty="0"/>
              <a:t>Creativity</a:t>
            </a:r>
            <a:endParaRPr lang="en-US" dirty="0"/>
          </a:p>
          <a:p>
            <a:pPr lvl="0"/>
            <a:r>
              <a:rPr lang="en-US" dirty="0"/>
              <a:t>Doctors and scientists have to think on their feet; not all cases are the same for doctors </a:t>
            </a:r>
          </a:p>
          <a:p>
            <a:pPr lvl="0"/>
            <a:r>
              <a:rPr lang="en-US" dirty="0"/>
              <a:t>Scientist have to be able to trouble shoot.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75" y="3796048"/>
            <a:ext cx="166687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27" y="3796048"/>
            <a:ext cx="2854147" cy="30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b="1" u="sng" dirty="0"/>
              <a:t>Explains</a:t>
            </a:r>
            <a:r>
              <a:rPr lang="en-US" dirty="0"/>
              <a:t> and </a:t>
            </a:r>
            <a:r>
              <a:rPr lang="en-US" b="1" u="sng" dirty="0"/>
              <a:t>predicts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 Scientist try to identify and AVOID </a:t>
            </a:r>
            <a:r>
              <a:rPr lang="en-US" b="1" u="sng" dirty="0"/>
              <a:t>bias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content.mycutegraphics.com/graphics/science/kids-looking-for-bu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9" y="3007125"/>
            <a:ext cx="52387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vs. Law vs.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/>
              <a:t>Theory</a:t>
            </a:r>
            <a:r>
              <a:rPr lang="en-US" sz="3200" dirty="0"/>
              <a:t>-is an explanation based on many observations (hypothesis is repeatedly verified over time and through may separate experiments)</a:t>
            </a:r>
            <a:endParaRPr lang="en-US" sz="3600" dirty="0"/>
          </a:p>
          <a:p>
            <a:pPr lvl="0"/>
            <a:r>
              <a:rPr lang="en-US" sz="3200" dirty="0"/>
              <a:t>Enable scientists to predict new facts and relationships of natural phenomenon</a:t>
            </a:r>
            <a:endParaRPr lang="en-US" sz="3600" dirty="0"/>
          </a:p>
          <a:p>
            <a:pPr lvl="0"/>
            <a:r>
              <a:rPr lang="en-US" sz="3200" dirty="0"/>
              <a:t>Often revised as new information is gathered.</a:t>
            </a:r>
            <a:endParaRPr lang="en-US" sz="3600" dirty="0"/>
          </a:p>
          <a:p>
            <a:pPr lvl="1"/>
            <a:r>
              <a:rPr lang="en-US" sz="2800" dirty="0"/>
              <a:t>Ex: Cell Theory, Theory of Evolution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vs. Law vs.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/>
              <a:t>Law</a:t>
            </a:r>
            <a:r>
              <a:rPr lang="en-US" dirty="0"/>
              <a:t> = describes relationships under certain conditions in nature</a:t>
            </a:r>
          </a:p>
          <a:p>
            <a:pPr marL="457200" lvl="1" indent="0">
              <a:buNone/>
            </a:pPr>
            <a:r>
              <a:rPr lang="en-US" dirty="0"/>
              <a:t>-Ex: Law of Gravity; Law of Conservation of Matter</a:t>
            </a:r>
          </a:p>
          <a:p>
            <a:pPr lvl="0"/>
            <a:r>
              <a:rPr lang="en-US" b="1" u="sng" dirty="0"/>
              <a:t>Principle</a:t>
            </a:r>
            <a:r>
              <a:rPr lang="en-US" dirty="0"/>
              <a:t> = A concept based on scientific laws and axioms (rules assumed to be present, true, and valid) where general agreement is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21AD3C-EFC3-4A31-A6AD-64531C889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CBD38A-C249-4A86-AE27-3A8F1A7A91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4A9FB-20D6-4741-ADF7-018FB487B650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704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The Nature of Science</vt:lpstr>
      <vt:lpstr>The Nature of Science</vt:lpstr>
      <vt:lpstr>The Nature of Science</vt:lpstr>
      <vt:lpstr>The Nature of Science</vt:lpstr>
      <vt:lpstr>The Nature of Science</vt:lpstr>
      <vt:lpstr>The Nature of Science</vt:lpstr>
      <vt:lpstr>The Nature of Science</vt:lpstr>
      <vt:lpstr>Theory vs. Law vs. Principle</vt:lpstr>
      <vt:lpstr>Theory vs. Law vs. Principle</vt:lpstr>
      <vt:lpstr>The Scientific Method</vt:lpstr>
      <vt:lpstr>Steps of the Scientific Method</vt:lpstr>
      <vt:lpstr>Steps of the Scientific Method</vt:lpstr>
      <vt:lpstr>Steps of the Scientific Method</vt:lpstr>
      <vt:lpstr>Steps of the Scientific Method</vt:lpstr>
      <vt:lpstr>Steps of the Scientific Method</vt:lpstr>
      <vt:lpstr>Steps of the Scientific Method</vt:lpstr>
      <vt:lpstr>Steps of the  Scientific Method</vt:lpstr>
      <vt:lpstr>Steps of the Scientific Method</vt:lpstr>
      <vt:lpstr>Steps of the Scientific Method</vt:lpstr>
      <vt:lpstr>Steps of the Scientific Method</vt:lpstr>
      <vt:lpstr>PowerPoint Presentation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Science</dc:title>
  <dc:creator>Fishel, Shelley</dc:creator>
  <cp:lastModifiedBy>Fishel, Shelley</cp:lastModifiedBy>
  <cp:revision>10</cp:revision>
  <dcterms:created xsi:type="dcterms:W3CDTF">2015-02-16T01:10:08Z</dcterms:created>
  <dcterms:modified xsi:type="dcterms:W3CDTF">2015-02-16T02:22:11Z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</Properties>
</file>