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 id="316" r:id="rId62"/>
    <p:sldId id="317" r:id="rId63"/>
    <p:sldId id="318" r:id="rId64"/>
    <p:sldId id="319" r:id="rId65"/>
    <p:sldId id="320" r:id="rId66"/>
    <p:sldId id="321" r:id="rId67"/>
    <p:sldId id="322" r:id="rId68"/>
    <p:sldId id="323" r:id="rId69"/>
    <p:sldId id="324" r:id="rId70"/>
    <p:sldId id="325" r:id="rId71"/>
    <p:sldId id="326" r:id="rId72"/>
    <p:sldId id="327" r:id="rId73"/>
    <p:sldId id="328" r:id="rId74"/>
    <p:sldId id="329" r:id="rId75"/>
    <p:sldId id="330" r:id="rId76"/>
    <p:sldId id="331" r:id="rId77"/>
    <p:sldId id="332" r:id="rId78"/>
    <p:sldId id="333" r:id="rId79"/>
    <p:sldId id="334" r:id="rId80"/>
    <p:sldId id="335" r:id="rId81"/>
    <p:sldId id="336" r:id="rId82"/>
    <p:sldId id="337" r:id="rId83"/>
    <p:sldId id="338" r:id="rId84"/>
    <p:sldId id="339" r:id="rId85"/>
    <p:sldId id="340" r:id="rId86"/>
    <p:sldId id="341" r:id="rId87"/>
    <p:sldId id="342" r:id="rId88"/>
    <p:sldId id="343" r:id="rId89"/>
    <p:sldId id="344" r:id="rId90"/>
    <p:sldId id="345" r:id="rId91"/>
    <p:sldId id="346" r:id="rId92"/>
    <p:sldId id="347" r:id="rId93"/>
    <p:sldId id="348" r:id="rId94"/>
    <p:sldId id="349" r:id="rId95"/>
    <p:sldId id="350" r:id="rId96"/>
    <p:sldId id="351" r:id="rId97"/>
    <p:sldId id="352" r:id="rId98"/>
    <p:sldId id="353" r:id="rId99"/>
    <p:sldId id="354" r:id="rId100"/>
    <p:sldId id="355" r:id="rId101"/>
    <p:sldId id="356" r:id="rId102"/>
    <p:sldId id="357" r:id="rId103"/>
    <p:sldId id="358" r:id="rId104"/>
    <p:sldId id="359" r:id="rId105"/>
    <p:sldId id="360" r:id="rId106"/>
    <p:sldId id="361" r:id="rId107"/>
    <p:sldId id="362" r:id="rId108"/>
    <p:sldId id="363" r:id="rId109"/>
    <p:sldId id="364" r:id="rId110"/>
    <p:sldId id="365" r:id="rId111"/>
    <p:sldId id="366" r:id="rId112"/>
    <p:sldId id="367" r:id="rId113"/>
    <p:sldId id="368" r:id="rId114"/>
    <p:sldId id="369" r:id="rId115"/>
    <p:sldId id="370" r:id="rId116"/>
    <p:sldId id="371" r:id="rId117"/>
    <p:sldId id="372" r:id="rId118"/>
    <p:sldId id="373" r:id="rId119"/>
    <p:sldId id="374" r:id="rId120"/>
    <p:sldId id="375" r:id="rId121"/>
    <p:sldId id="376" r:id="rId122"/>
    <p:sldId id="377" r:id="rId123"/>
    <p:sldId id="378" r:id="rId124"/>
    <p:sldId id="379" r:id="rId125"/>
    <p:sldId id="380" r:id="rId126"/>
    <p:sldId id="381" r:id="rId127"/>
    <p:sldId id="382" r:id="rId128"/>
    <p:sldId id="383" r:id="rId129"/>
    <p:sldId id="384" r:id="rId130"/>
    <p:sldId id="385" r:id="rId131"/>
    <p:sldId id="386" r:id="rId132"/>
    <p:sldId id="387" r:id="rId133"/>
    <p:sldId id="388" r:id="rId134"/>
    <p:sldId id="389" r:id="rId13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2" d="100"/>
          <a:sy n="82" d="100"/>
        </p:scale>
        <p:origin x="-994" y="-91"/>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38" Type="http://schemas.openxmlformats.org/officeDocument/2006/relationships/theme" Target="theme/theme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slide" Target="slides/slide115.xml"/><Relationship Id="rId124" Type="http://schemas.openxmlformats.org/officeDocument/2006/relationships/slide" Target="slides/slide123.xml"/><Relationship Id="rId129" Type="http://schemas.openxmlformats.org/officeDocument/2006/relationships/slide" Target="slides/slide128.xml"/><Relationship Id="rId137"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32" Type="http://schemas.openxmlformats.org/officeDocument/2006/relationships/slide" Target="slides/slide13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30" Type="http://schemas.openxmlformats.org/officeDocument/2006/relationships/slide" Target="slides/slide129.xml"/><Relationship Id="rId135" Type="http://schemas.openxmlformats.org/officeDocument/2006/relationships/slide" Target="slides/slide134.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presProps" Target="presProps.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DEE0853-BFDE-48C8-9894-B225DE2E71B5}" type="datetimeFigureOut">
              <a:rPr lang="en-US" smtClean="0"/>
              <a:t>9/26/2011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22618C-FBDF-4255-B7C0-99CF989965CB}" type="slidenum">
              <a:rPr lang="en-US" smtClean="0"/>
              <a:t>‹#›</a:t>
            </a:fld>
            <a:endParaRPr lang="en-US"/>
          </a:p>
        </p:txBody>
      </p:sp>
    </p:spTree>
    <p:extLst>
      <p:ext uri="{BB962C8B-B14F-4D97-AF65-F5344CB8AC3E}">
        <p14:creationId xmlns:p14="http://schemas.microsoft.com/office/powerpoint/2010/main" val="15991602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DEE0853-BFDE-48C8-9894-B225DE2E71B5}" type="datetimeFigureOut">
              <a:rPr lang="en-US" smtClean="0"/>
              <a:t>9/26/2011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22618C-FBDF-4255-B7C0-99CF989965CB}" type="slidenum">
              <a:rPr lang="en-US" smtClean="0"/>
              <a:t>‹#›</a:t>
            </a:fld>
            <a:endParaRPr lang="en-US"/>
          </a:p>
        </p:txBody>
      </p:sp>
    </p:spTree>
    <p:extLst>
      <p:ext uri="{BB962C8B-B14F-4D97-AF65-F5344CB8AC3E}">
        <p14:creationId xmlns:p14="http://schemas.microsoft.com/office/powerpoint/2010/main" val="34810357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DEE0853-BFDE-48C8-9894-B225DE2E71B5}" type="datetimeFigureOut">
              <a:rPr lang="en-US" smtClean="0"/>
              <a:t>9/26/2011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22618C-FBDF-4255-B7C0-99CF989965CB}" type="slidenum">
              <a:rPr lang="en-US" smtClean="0"/>
              <a:t>‹#›</a:t>
            </a:fld>
            <a:endParaRPr lang="en-US"/>
          </a:p>
        </p:txBody>
      </p:sp>
    </p:spTree>
    <p:extLst>
      <p:ext uri="{BB962C8B-B14F-4D97-AF65-F5344CB8AC3E}">
        <p14:creationId xmlns:p14="http://schemas.microsoft.com/office/powerpoint/2010/main" val="18564042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Text Placeholder 2"/>
          <p:cNvSpPr>
            <a:spLocks noGrp="1"/>
          </p:cNvSpPr>
          <p:nvPr>
            <p:ph type="body"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6762E97-F99B-4ADF-830B-141AC8F35738}" type="datetimeFigureOut">
              <a:rPr lang="en-US" smtClean="0"/>
              <a:t>9/26/2011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4EC2D3-A4F4-41DD-B607-C133C6888C1B}" type="slidenum">
              <a:rPr lang="en-US" smtClean="0"/>
              <a:t>‹#›</a:t>
            </a:fld>
            <a:endParaRPr lang="en-US"/>
          </a:p>
        </p:txBody>
      </p:sp>
    </p:spTree>
    <p:extLst>
      <p:ext uri="{BB962C8B-B14F-4D97-AF65-F5344CB8AC3E}">
        <p14:creationId xmlns:p14="http://schemas.microsoft.com/office/powerpoint/2010/main" val="24185960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DEE0853-BFDE-48C8-9894-B225DE2E71B5}" type="datetimeFigureOut">
              <a:rPr lang="en-US" smtClean="0"/>
              <a:t>9/26/2011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22618C-FBDF-4255-B7C0-99CF989965CB}" type="slidenum">
              <a:rPr lang="en-US" smtClean="0"/>
              <a:t>‹#›</a:t>
            </a:fld>
            <a:endParaRPr lang="en-US"/>
          </a:p>
        </p:txBody>
      </p:sp>
    </p:spTree>
    <p:extLst>
      <p:ext uri="{BB962C8B-B14F-4D97-AF65-F5344CB8AC3E}">
        <p14:creationId xmlns:p14="http://schemas.microsoft.com/office/powerpoint/2010/main" val="23179603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DEE0853-BFDE-48C8-9894-B225DE2E71B5}" type="datetimeFigureOut">
              <a:rPr lang="en-US" smtClean="0"/>
              <a:t>9/26/2011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22618C-FBDF-4255-B7C0-99CF989965CB}" type="slidenum">
              <a:rPr lang="en-US" smtClean="0"/>
              <a:t>‹#›</a:t>
            </a:fld>
            <a:endParaRPr lang="en-US"/>
          </a:p>
        </p:txBody>
      </p:sp>
    </p:spTree>
    <p:extLst>
      <p:ext uri="{BB962C8B-B14F-4D97-AF65-F5344CB8AC3E}">
        <p14:creationId xmlns:p14="http://schemas.microsoft.com/office/powerpoint/2010/main" val="9669760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DEE0853-BFDE-48C8-9894-B225DE2E71B5}" type="datetimeFigureOut">
              <a:rPr lang="en-US" smtClean="0"/>
              <a:t>9/26/2011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22618C-FBDF-4255-B7C0-99CF989965CB}" type="slidenum">
              <a:rPr lang="en-US" smtClean="0"/>
              <a:t>‹#›</a:t>
            </a:fld>
            <a:endParaRPr lang="en-US"/>
          </a:p>
        </p:txBody>
      </p:sp>
    </p:spTree>
    <p:extLst>
      <p:ext uri="{BB962C8B-B14F-4D97-AF65-F5344CB8AC3E}">
        <p14:creationId xmlns:p14="http://schemas.microsoft.com/office/powerpoint/2010/main" val="21335567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DEE0853-BFDE-48C8-9894-B225DE2E71B5}" type="datetimeFigureOut">
              <a:rPr lang="en-US" smtClean="0"/>
              <a:t>9/26/2011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222618C-FBDF-4255-B7C0-99CF989965CB}" type="slidenum">
              <a:rPr lang="en-US" smtClean="0"/>
              <a:t>‹#›</a:t>
            </a:fld>
            <a:endParaRPr lang="en-US"/>
          </a:p>
        </p:txBody>
      </p:sp>
    </p:spTree>
    <p:extLst>
      <p:ext uri="{BB962C8B-B14F-4D97-AF65-F5344CB8AC3E}">
        <p14:creationId xmlns:p14="http://schemas.microsoft.com/office/powerpoint/2010/main" val="13948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DEE0853-BFDE-48C8-9894-B225DE2E71B5}" type="datetimeFigureOut">
              <a:rPr lang="en-US" smtClean="0"/>
              <a:t>9/26/2011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222618C-FBDF-4255-B7C0-99CF989965CB}" type="slidenum">
              <a:rPr lang="en-US" smtClean="0"/>
              <a:t>‹#›</a:t>
            </a:fld>
            <a:endParaRPr lang="en-US"/>
          </a:p>
        </p:txBody>
      </p:sp>
    </p:spTree>
    <p:extLst>
      <p:ext uri="{BB962C8B-B14F-4D97-AF65-F5344CB8AC3E}">
        <p14:creationId xmlns:p14="http://schemas.microsoft.com/office/powerpoint/2010/main" val="42586039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EE0853-BFDE-48C8-9894-B225DE2E71B5}" type="datetimeFigureOut">
              <a:rPr lang="en-US" smtClean="0"/>
              <a:t>9/26/2011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222618C-FBDF-4255-B7C0-99CF989965CB}" type="slidenum">
              <a:rPr lang="en-US" smtClean="0"/>
              <a:t>‹#›</a:t>
            </a:fld>
            <a:endParaRPr lang="en-US"/>
          </a:p>
        </p:txBody>
      </p:sp>
    </p:spTree>
    <p:extLst>
      <p:ext uri="{BB962C8B-B14F-4D97-AF65-F5344CB8AC3E}">
        <p14:creationId xmlns:p14="http://schemas.microsoft.com/office/powerpoint/2010/main" val="15586518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DEE0853-BFDE-48C8-9894-B225DE2E71B5}" type="datetimeFigureOut">
              <a:rPr lang="en-US" smtClean="0"/>
              <a:t>9/26/2011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22618C-FBDF-4255-B7C0-99CF989965CB}" type="slidenum">
              <a:rPr lang="en-US" smtClean="0"/>
              <a:t>‹#›</a:t>
            </a:fld>
            <a:endParaRPr lang="en-US"/>
          </a:p>
        </p:txBody>
      </p:sp>
    </p:spTree>
    <p:extLst>
      <p:ext uri="{BB962C8B-B14F-4D97-AF65-F5344CB8AC3E}">
        <p14:creationId xmlns:p14="http://schemas.microsoft.com/office/powerpoint/2010/main" val="1367208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DEE0853-BFDE-48C8-9894-B225DE2E71B5}" type="datetimeFigureOut">
              <a:rPr lang="en-US" smtClean="0"/>
              <a:t>9/26/2011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22618C-FBDF-4255-B7C0-99CF989965CB}" type="slidenum">
              <a:rPr lang="en-US" smtClean="0"/>
              <a:t>‹#›</a:t>
            </a:fld>
            <a:endParaRPr lang="en-US"/>
          </a:p>
        </p:txBody>
      </p:sp>
    </p:spTree>
    <p:extLst>
      <p:ext uri="{BB962C8B-B14F-4D97-AF65-F5344CB8AC3E}">
        <p14:creationId xmlns:p14="http://schemas.microsoft.com/office/powerpoint/2010/main" val="23882856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DEE0853-BFDE-48C8-9894-B225DE2E71B5}" type="datetimeFigureOut">
              <a:rPr lang="en-US" smtClean="0"/>
              <a:t>9/26/2011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22618C-FBDF-4255-B7C0-99CF989965CB}" type="slidenum">
              <a:rPr lang="en-US" smtClean="0"/>
              <a:t>‹#›</a:t>
            </a:fld>
            <a:endParaRPr lang="en-US"/>
          </a:p>
        </p:txBody>
      </p:sp>
    </p:spTree>
    <p:extLst>
      <p:ext uri="{BB962C8B-B14F-4D97-AF65-F5344CB8AC3E}">
        <p14:creationId xmlns:p14="http://schemas.microsoft.com/office/powerpoint/2010/main" val="9999789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The students requested help with these pages before finishing the </a:t>
            </a:r>
            <a:r>
              <a:rPr lang="en-US" dirty="0" err="1" smtClean="0"/>
              <a:t>groupwork</a:t>
            </a:r>
            <a:r>
              <a:rPr lang="en-US" dirty="0" smtClean="0"/>
              <a:t> for the grade. I’m happy to help you at all times. Here it is.</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115188032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R="0" rtl="0"/>
            <a:r>
              <a:rPr lang="es-ES" b="0" i="0" u="none" strike="noStrike" baseline="0" smtClean="0">
                <a:latin typeface="Calibri"/>
              </a:rPr>
              <a:t>2. ¿ </a:t>
            </a:r>
            <a:r>
              <a:rPr lang="es-ES" b="0" i="0" u="sng" strike="noStrike" baseline="0" smtClean="0">
                <a:latin typeface="Calibri"/>
              </a:rPr>
              <a:t>Quién</a:t>
            </a:r>
            <a:r>
              <a:rPr lang="es-ES" b="0" i="0" u="none" strike="noStrike" baseline="0" smtClean="0">
                <a:latin typeface="Calibri"/>
              </a:rPr>
              <a:t> es de Tejas?</a:t>
            </a: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593913492"/>
      </p:ext>
    </p:extLst>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rtl="0"/>
            <a:r>
              <a:rPr lang="es-ES" b="0" i="0" u="none" strike="noStrike" baseline="0" smtClean="0">
                <a:latin typeface="Calibri"/>
              </a:rPr>
              <a:t>MUCHACHO: Sí, es una amiga muy sincera</a:t>
            </a:r>
            <a:r>
              <a:rPr lang="es-ES" b="0" i="0" u="none" strike="noStrike" baseline="0" smtClean="0">
                <a:latin typeface="Times New Roman"/>
              </a:rPr>
              <a:t>.</a:t>
            </a:r>
            <a:r>
              <a:rPr lang="es-ES" b="0" i="0" u="none" strike="noStrike" baseline="0" smtClean="0">
                <a:latin typeface="Calibri"/>
              </a:rPr>
              <a:t> Es muy graciosa también.</a:t>
            </a: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033614696"/>
      </p:ext>
    </p:extLst>
  </p:cSld>
  <p:clrMapOvr>
    <a:masterClrMapping/>
  </p:clrMapOvr>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rtl="0"/>
            <a:r>
              <a:rPr lang="en-US" b="0" i="0" u="none" strike="noStrike" baseline="0" smtClean="0">
                <a:latin typeface="Calibri"/>
              </a:rPr>
              <a:t>Más información: See whether you can understand the following reading.</a:t>
            </a: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991425906"/>
      </p:ext>
    </p:extLst>
  </p:cSld>
  <p:clrMapOvr>
    <a:masterClrMapping/>
  </p:clrMapOvr>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rtl="0"/>
            <a:r>
              <a:rPr lang="es-ES" b="0" i="0" u="none" strike="noStrike" baseline="0" smtClean="0">
                <a:latin typeface="Calibri"/>
              </a:rPr>
              <a:t>Simón Bolívar es un héroe famoso de Latinoamérica. </a:t>
            </a:r>
            <a:endParaRPr lang="es-ES" b="0" i="0" u="none" strike="noStrike" baseline="0" smtClean="0">
              <a:latin typeface="Times New Roman"/>
            </a:endParaRP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439491377"/>
      </p:ext>
    </p:extLst>
  </p:cSld>
  <p:clrMapOvr>
    <a:masterClrMapping/>
  </p:clrMapOvr>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rtl="0"/>
            <a:r>
              <a:rPr lang="en-US" b="0" i="0" u="none" strike="noStrike" baseline="0" smtClean="0">
                <a:latin typeface="Calibri"/>
              </a:rPr>
              <a:t>Simon Bolivar is a famous hero of Latin America.</a:t>
            </a: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72467664"/>
      </p:ext>
    </p:extLst>
  </p:cSld>
  <p:clrMapOvr>
    <a:masterClrMapping/>
  </p:clrMapOvr>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rtl="0"/>
            <a:r>
              <a:rPr lang="es-ES" b="0" i="0" u="none" strike="noStrike" baseline="0" smtClean="0">
                <a:latin typeface="Calibri"/>
              </a:rPr>
              <a:t>Es de una familia noble y rica.No es de la ciudad. </a:t>
            </a: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420794660"/>
      </p:ext>
    </p:extLst>
  </p:cSld>
  <p:clrMapOvr>
    <a:masterClrMapping/>
  </p:clrMapOvr>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rtl="0"/>
            <a:r>
              <a:rPr lang="en-US" b="0" i="0" u="none" strike="noStrike" baseline="0" smtClean="0">
                <a:latin typeface="Calibri"/>
              </a:rPr>
              <a:t>He is from a noble and rich family. He isn’t from the city.</a:t>
            </a: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747886574"/>
      </p:ext>
    </p:extLst>
  </p:cSld>
  <p:clrMapOvr>
    <a:masterClrMapping/>
  </p:clrMapOvr>
  <p:timing>
    <p:tnLst>
      <p:par>
        <p:cT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rtl="0"/>
            <a:r>
              <a:rPr lang="es-ES" b="0" i="0" u="none" strike="noStrike" baseline="0" smtClean="0">
                <a:latin typeface="Calibri"/>
              </a:rPr>
              <a:t>Simón Bolívar es de una región rural. Es del campo. </a:t>
            </a: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985028275"/>
      </p:ext>
    </p:extLst>
  </p:cSld>
  <p:clrMapOvr>
    <a:masterClrMapping/>
  </p:clrMapOvr>
  <p:timing>
    <p:tnLst>
      <p:par>
        <p:cT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rtl="0"/>
            <a:r>
              <a:rPr lang="en-US" b="0" i="0" u="none" strike="noStrike" baseline="0" smtClean="0">
                <a:latin typeface="Calibri"/>
              </a:rPr>
              <a:t>Simon bolivar is from a rural region. He’s from the country.</a:t>
            </a: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707235622"/>
      </p:ext>
    </p:extLst>
  </p:cSld>
  <p:clrMapOvr>
    <a:masterClrMapping/>
  </p:clrMapOvr>
  <p:timing>
    <p:tnLst>
      <p:par>
        <p:cT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rtl="0"/>
            <a:r>
              <a:rPr lang="es-ES" b="0" i="0" u="none" strike="noStrike" baseline="0" smtClean="0">
                <a:latin typeface="Calibri"/>
              </a:rPr>
              <a:t>En la época de Simón Bolívar, Venezuela es una colonia de España. </a:t>
            </a: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440138751"/>
      </p:ext>
    </p:extLst>
  </p:cSld>
  <p:clrMapOvr>
    <a:masterClrMapping/>
  </p:clrMapOvr>
  <p:timing>
    <p:tnLst>
      <p:par>
        <p:cTn id="1" dur="indefinite" restart="never" nodeType="tmRoot"/>
      </p:par>
    </p:tn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rtl="0"/>
            <a:r>
              <a:rPr lang="en-US" b="0" i="0" u="none" strike="noStrike" baseline="0" smtClean="0">
                <a:latin typeface="Calibri"/>
              </a:rPr>
              <a:t>In the time of Simon Bolivar, Venezuela is a colony of Spain.</a:t>
            </a: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48508282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R="0" rtl="0"/>
            <a:r>
              <a:rPr lang="en-US" b="0" i="0" u="none" strike="noStrike" baseline="0" smtClean="0">
                <a:latin typeface="Calibri"/>
              </a:rPr>
              <a:t>2. Manolo is Texan.</a:t>
            </a: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418145047"/>
      </p:ext>
    </p:extLst>
  </p:cSld>
  <p:clrMapOvr>
    <a:masterClrMapping/>
  </p:clrMapOvr>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R="0" rtl="0"/>
            <a:r>
              <a:rPr lang="es-ES" b="0" i="0" u="none" strike="noStrike" baseline="0" smtClean="0">
                <a:latin typeface="Calibri"/>
              </a:rPr>
              <a:t>No es un país independiente. </a:t>
            </a:r>
            <a:endParaRPr lang="es-ES" b="0" i="0" u="none" strike="noStrike" baseline="0" smtClean="0">
              <a:latin typeface="Times New Roman"/>
            </a:endParaRP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204329074"/>
      </p:ext>
    </p:extLst>
  </p:cSld>
  <p:clrMapOvr>
    <a:masterClrMapping/>
  </p:clrMapOvr>
  <p:timing>
    <p:tnLst>
      <p:par>
        <p:cTn id="1" dur="indefinite" restart="never" nodeType="tmRoot"/>
      </p:par>
    </p:tn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R="0" rtl="0"/>
            <a:r>
              <a:rPr lang="en-US" b="0" i="0" u="none" strike="noStrike" baseline="0" smtClean="0">
                <a:latin typeface="Calibri"/>
              </a:rPr>
              <a:t>It’s not an independent country.</a:t>
            </a: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670352629"/>
      </p:ext>
    </p:extLst>
  </p:cSld>
  <p:clrMapOvr>
    <a:masterClrMapping/>
  </p:clrMapOvr>
  <p:timing>
    <p:tnLst>
      <p:par>
        <p:cTn id="1" dur="indefinite" restart="never" nodeType="tmRoot"/>
      </p:par>
    </p:tn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rtl="0"/>
            <a:r>
              <a:rPr lang="es-ES" b="0" i="0" u="none" strike="noStrike" baseline="0" smtClean="0">
                <a:latin typeface="Calibri"/>
              </a:rPr>
              <a:t>La mayoría de Latinoamérica es una colonia española. </a:t>
            </a: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223522029"/>
      </p:ext>
    </p:extLst>
  </p:cSld>
  <p:clrMapOvr>
    <a:masterClrMapping/>
  </p:clrMapOvr>
  <p:timing>
    <p:tnLst>
      <p:par>
        <p:cTn id="1" dur="indefinite" restart="never" nodeType="tmRoot"/>
      </p:par>
    </p:tn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rtl="0"/>
            <a:r>
              <a:rPr lang="en-US" b="0" i="0" u="none" strike="noStrike" baseline="0" smtClean="0">
                <a:latin typeface="Calibri"/>
              </a:rPr>
              <a:t>The majority of Latin America is a Spanish colony.</a:t>
            </a: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4214914233"/>
      </p:ext>
    </p:extLst>
  </p:cSld>
  <p:clrMapOvr>
    <a:masterClrMapping/>
  </p:clrMapOvr>
  <p:timing>
    <p:tnLst>
      <p:par>
        <p:cTn id="1" dur="indefinite" restart="never" nodeType="tmRoot"/>
      </p:par>
    </p:tn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rtl="0"/>
            <a:r>
              <a:rPr lang="es-ES" b="0" i="0" u="none" strike="noStrike" baseline="0" smtClean="0">
                <a:latin typeface="Calibri"/>
              </a:rPr>
              <a:t>Las ideas de Simón Bolívar son muy liberales. </a:t>
            </a: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172707064"/>
      </p:ext>
    </p:extLst>
  </p:cSld>
  <p:clrMapOvr>
    <a:masterClrMapping/>
  </p:clrMapOvr>
  <p:timing>
    <p:tnLst>
      <p:par>
        <p:cTn id="1" dur="indefinite" restart="never" nodeType="tmRoot"/>
      </p:par>
    </p:tn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R="0" rtl="0"/>
            <a:r>
              <a:rPr lang="en-US" b="0" i="0" u="none" strike="noStrike" baseline="0" smtClean="0">
                <a:latin typeface="Calibri"/>
              </a:rPr>
              <a:t>The ideas of SB are very liberal.</a:t>
            </a: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435982878"/>
      </p:ext>
    </p:extLst>
  </p:cSld>
  <p:clrMapOvr>
    <a:masterClrMapping/>
  </p:clrMapOvr>
  <p:timing>
    <p:tnLst>
      <p:par>
        <p:cTn id="1" dur="indefinite" restart="never" nodeType="tmRoot"/>
      </p:par>
    </p:tnLst>
  </p:timing>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rtl="0"/>
            <a:r>
              <a:rPr lang="es-ES" b="0" i="0" u="none" strike="noStrike" baseline="0" smtClean="0">
                <a:latin typeface="Calibri"/>
              </a:rPr>
              <a:t>Para él, Venezuela no debe1 ser una colonia. </a:t>
            </a: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884467005"/>
      </p:ext>
    </p:extLst>
  </p:cSld>
  <p:clrMapOvr>
    <a:masterClrMapping/>
  </p:clrMapOvr>
  <p:timing>
    <p:tnLst>
      <p:par>
        <p:cTn id="1" dur="indefinite" restart="never" nodeType="tmRoot"/>
      </p:par>
    </p:tnLst>
  </p:timing>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rtl="0"/>
            <a:r>
              <a:rPr lang="en-US" b="0" i="0" u="none" strike="noStrike" baseline="0" smtClean="0">
                <a:latin typeface="Calibri"/>
              </a:rPr>
              <a:t>For him, Venezuela should not be a colony.</a:t>
            </a: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268437068"/>
      </p:ext>
    </p:extLst>
  </p:cSld>
  <p:clrMapOvr>
    <a:masterClrMapping/>
  </p:clrMapOvr>
  <p:timing>
    <p:tnLst>
      <p:par>
        <p:cTn id="1" dur="indefinite" restart="never" nodeType="tmRoot"/>
      </p:par>
    </p:tnLst>
  </p:timing>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rtl="0"/>
            <a:r>
              <a:rPr lang="es-ES" b="0" i="0" u="none" strike="noStrike" baseline="0" smtClean="0">
                <a:latin typeface="Calibri"/>
              </a:rPr>
              <a:t>Venezuela debe ser un país independiente. 1debe should</a:t>
            </a:r>
            <a:endParaRPr lang="es-ES" b="0" i="0" u="none" strike="noStrike" baseline="0" smtClean="0">
              <a:latin typeface="Times New Roman"/>
            </a:endParaRP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4006156120"/>
      </p:ext>
    </p:extLst>
  </p:cSld>
  <p:clrMapOvr>
    <a:masterClrMapping/>
  </p:clrMapOvr>
  <p:timing>
    <p:tnLst>
      <p:par>
        <p:cTn id="1" dur="indefinite" restart="never" nodeType="tmRoot"/>
      </p:par>
    </p:tnLst>
  </p:timing>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rtl="0"/>
            <a:r>
              <a:rPr lang="en-US" b="0" i="0" u="none" strike="noStrike" baseline="0" smtClean="0">
                <a:latin typeface="Calibri"/>
              </a:rPr>
              <a:t>Venezuela should be an independent country.</a:t>
            </a:r>
            <a:endParaRPr lang="en-US" b="0" i="0" u="none" strike="noStrike" baseline="0" smtClean="0">
              <a:latin typeface="Times New Roman"/>
            </a:endParaRP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47764137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R="0" rtl="0"/>
            <a:r>
              <a:rPr lang="en-US" b="0" i="0" u="none" strike="noStrike" baseline="0" smtClean="0">
                <a:latin typeface="Calibri"/>
              </a:rPr>
              <a:t>2. Manolo es tejano.</a:t>
            </a:r>
            <a:endParaRPr lang="en-US" b="0" i="0" u="none" strike="noStrike" baseline="0" smtClean="0">
              <a:latin typeface="Times New Roman"/>
            </a:endParaRP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919043404"/>
      </p:ext>
    </p:extLst>
  </p:cSld>
  <p:clrMapOvr>
    <a:masterClrMapping/>
  </p:clrMapOvr>
  <p:timing>
    <p:tnLst>
      <p:par>
        <p:cTn id="1" dur="indefinite" restart="never" nodeType="tmRoot"/>
      </p:par>
    </p:tn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74638"/>
            <a:ext cx="8153400" cy="4754562"/>
          </a:xfrm>
        </p:spPr>
        <p:txBody>
          <a:bodyPr>
            <a:normAutofit/>
          </a:bodyPr>
          <a:lstStyle/>
          <a:p>
            <a:pPr marR="0" rtl="0"/>
            <a:r>
              <a:rPr lang="en-US" b="0" i="0" u="none" strike="noStrike" baseline="0" dirty="0" smtClean="0">
                <a:latin typeface="Calibri"/>
              </a:rPr>
              <a:t>En </a:t>
            </a:r>
            <a:r>
              <a:rPr lang="en-US" b="0" i="0" u="none" strike="noStrike" baseline="0" dirty="0" err="1" smtClean="0">
                <a:latin typeface="Calibri"/>
              </a:rPr>
              <a:t>inglés</a:t>
            </a:r>
            <a:r>
              <a:rPr lang="en-US" b="0" i="0" u="none" strike="noStrike" baseline="0" dirty="0" smtClean="0">
                <a:latin typeface="Calibri"/>
              </a:rPr>
              <a:t> Give the English word related to each of the following Spanish words. As you already know, these related words are called “cognates.”</a:t>
            </a: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31020918"/>
      </p:ext>
    </p:extLst>
  </p:cSld>
  <p:clrMapOvr>
    <a:masterClrMapping/>
  </p:clrMapOvr>
  <p:timing>
    <p:tnLst>
      <p:par>
        <p:cTn id="1" dur="indefinite" restart="never" nodeType="tmRoot"/>
      </p:par>
    </p:tnLst>
  </p:timing>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R="0" rtl="0"/>
            <a:r>
              <a:rPr lang="en-US" b="0" i="0" u="none" strike="noStrike" baseline="0" smtClean="0">
                <a:latin typeface="Calibri"/>
              </a:rPr>
              <a:t>1. héroe </a:t>
            </a:r>
            <a:endParaRPr lang="en-US" b="0" i="0" u="none" strike="noStrike" baseline="0" smtClean="0">
              <a:latin typeface="Times New Roman"/>
            </a:endParaRP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093791177"/>
      </p:ext>
    </p:extLst>
  </p:cSld>
  <p:clrMapOvr>
    <a:masterClrMapping/>
  </p:clrMapOvr>
  <p:timing>
    <p:tnLst>
      <p:par>
        <p:cTn id="1" dur="indefinite" restart="never" nodeType="tmRoot"/>
      </p:par>
    </p:tnLst>
  </p:timing>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R="0" rtl="0"/>
            <a:r>
              <a:rPr lang="en-US" b="0" i="0" u="none" strike="noStrike" baseline="0" smtClean="0">
                <a:latin typeface="Calibri"/>
              </a:rPr>
              <a:t>hero</a:t>
            </a: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786320803"/>
      </p:ext>
    </p:extLst>
  </p:cSld>
  <p:clrMapOvr>
    <a:masterClrMapping/>
  </p:clrMapOvr>
  <p:timing>
    <p:tnLst>
      <p:par>
        <p:cTn id="1" dur="indefinite" restart="never" nodeType="tmRoot"/>
      </p:par>
    </p:tnLst>
  </p:timing>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R="0" rtl="0"/>
            <a:r>
              <a:rPr lang="en-US" b="0" i="0" u="none" strike="noStrike" baseline="0" smtClean="0">
                <a:latin typeface="Calibri"/>
              </a:rPr>
              <a:t>2. famoso </a:t>
            </a:r>
            <a:endParaRPr lang="en-US" b="0" i="0" u="none" strike="noStrike" baseline="0" smtClean="0">
              <a:latin typeface="Times New Roman"/>
            </a:endParaRP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590418277"/>
      </p:ext>
    </p:extLst>
  </p:cSld>
  <p:clrMapOvr>
    <a:masterClrMapping/>
  </p:clrMapOvr>
  <p:timing>
    <p:tnLst>
      <p:par>
        <p:cTn id="1" dur="indefinite" restart="never" nodeType="tmRoot"/>
      </p:par>
    </p:tnLst>
  </p:timing>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R="0" rtl="0"/>
            <a:r>
              <a:rPr lang="en-US" b="0" i="0" u="none" strike="noStrike" baseline="0" smtClean="0">
                <a:latin typeface="Calibri"/>
              </a:rPr>
              <a:t>famous</a:t>
            </a: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743100218"/>
      </p:ext>
    </p:extLst>
  </p:cSld>
  <p:clrMapOvr>
    <a:masterClrMapping/>
  </p:clrMapOvr>
  <p:timing>
    <p:tnLst>
      <p:par>
        <p:cTn id="1" dur="indefinite" restart="never" nodeType="tmRoot"/>
      </p:par>
    </p:tnLst>
  </p:timing>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R="0" rtl="0"/>
            <a:r>
              <a:rPr lang="en-US" b="0" i="0" u="none" strike="noStrike" baseline="0" smtClean="0">
                <a:latin typeface="Calibri"/>
              </a:rPr>
              <a:t>3. noble </a:t>
            </a:r>
            <a:endParaRPr lang="en-US" b="0" i="0" u="none" strike="noStrike" baseline="0" smtClean="0">
              <a:latin typeface="Times New Roman"/>
            </a:endParaRP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945387432"/>
      </p:ext>
    </p:extLst>
  </p:cSld>
  <p:clrMapOvr>
    <a:masterClrMapping/>
  </p:clrMapOvr>
  <p:timing>
    <p:tnLst>
      <p:par>
        <p:cTn id="1" dur="indefinite" restart="never" nodeType="tmRoot"/>
      </p:par>
    </p:tnLst>
  </p:timing>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R="0" rtl="0"/>
            <a:r>
              <a:rPr lang="en-US" b="0" i="0" u="none" strike="noStrike" baseline="0" smtClean="0">
                <a:latin typeface="Calibri"/>
              </a:rPr>
              <a:t>Noble, royal</a:t>
            </a:r>
            <a:endParaRPr lang="en-US" b="0" i="0" u="none" strike="noStrike" baseline="0" smtClean="0">
              <a:latin typeface="Times New Roman"/>
            </a:endParaRP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882733634"/>
      </p:ext>
    </p:extLst>
  </p:cSld>
  <p:clrMapOvr>
    <a:masterClrMapping/>
  </p:clrMapOvr>
  <p:timing>
    <p:tnLst>
      <p:par>
        <p:cTn id="1" dur="indefinite" restart="never" nodeType="tmRoot"/>
      </p:par>
    </p:tnLst>
  </p:timing>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R="0" rtl="0"/>
            <a:r>
              <a:rPr lang="en-US" b="0" i="0" u="none" strike="noStrike" baseline="0" smtClean="0">
                <a:latin typeface="Calibri"/>
              </a:rPr>
              <a:t>4. región rural </a:t>
            </a:r>
            <a:endParaRPr lang="en-US" b="0" i="0" u="none" strike="noStrike" baseline="0" smtClean="0">
              <a:latin typeface="Times New Roman"/>
            </a:endParaRP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4170975826"/>
      </p:ext>
    </p:extLst>
  </p:cSld>
  <p:clrMapOvr>
    <a:masterClrMapping/>
  </p:clrMapOvr>
  <p:timing>
    <p:tnLst>
      <p:par>
        <p:cTn id="1" dur="indefinite" restart="never" nodeType="tmRoot"/>
      </p:par>
    </p:tnLst>
  </p:timing>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R="0" rtl="0"/>
            <a:r>
              <a:rPr lang="en-US" b="0" i="0" u="none" strike="noStrike" baseline="0" smtClean="0">
                <a:latin typeface="Calibri"/>
              </a:rPr>
              <a:t>Rural region</a:t>
            </a:r>
            <a:endParaRPr lang="en-US" b="0" i="0" u="none" strike="noStrike" baseline="0" smtClean="0">
              <a:latin typeface="Times New Roman"/>
            </a:endParaRP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245769302"/>
      </p:ext>
    </p:extLst>
  </p:cSld>
  <p:clrMapOvr>
    <a:masterClrMapping/>
  </p:clrMapOvr>
  <p:timing>
    <p:tnLst>
      <p:par>
        <p:cTn id="1" dur="indefinite" restart="never" nodeType="tmRoot"/>
      </p:par>
    </p:tnLst>
  </p:timing>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R="0" rtl="0"/>
            <a:r>
              <a:rPr lang="en-US" b="0" i="0" u="none" strike="noStrike" baseline="0" smtClean="0">
                <a:latin typeface="Calibri"/>
              </a:rPr>
              <a:t>5. colonia </a:t>
            </a:r>
            <a:endParaRPr lang="en-US" b="0" i="0" u="none" strike="noStrike" baseline="0" smtClean="0">
              <a:latin typeface="Times New Roman"/>
            </a:endParaRP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413275935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R="0" rtl="0"/>
            <a:r>
              <a:rPr lang="en-US" b="0" i="0" u="none" strike="noStrike" baseline="0" smtClean="0">
                <a:latin typeface="Calibri"/>
              </a:rPr>
              <a:t>2. Who is Texan? </a:t>
            </a:r>
            <a:endParaRPr lang="en-US" b="0" i="0" u="none" strike="noStrike" baseline="0" smtClean="0">
              <a:latin typeface="Times New Roman"/>
            </a:endParaRP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608287839"/>
      </p:ext>
    </p:extLst>
  </p:cSld>
  <p:clrMapOvr>
    <a:masterClrMapping/>
  </p:clrMapOvr>
  <p:timing>
    <p:tnLst>
      <p:par>
        <p:cTn id="1" dur="indefinite" restart="never" nodeType="tmRoot"/>
      </p:par>
    </p:tnLst>
  </p:timing>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R="0" rtl="0"/>
            <a:r>
              <a:rPr lang="en-US" b="0" i="0" u="none" strike="noStrike" baseline="0" smtClean="0">
                <a:latin typeface="Calibri"/>
              </a:rPr>
              <a:t>colony</a:t>
            </a: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267232360"/>
      </p:ext>
    </p:extLst>
  </p:cSld>
  <p:clrMapOvr>
    <a:masterClrMapping/>
  </p:clrMapOvr>
  <p:timing>
    <p:tnLst>
      <p:par>
        <p:cTn id="1" dur="indefinite" restart="never" nodeType="tmRoot"/>
      </p:par>
    </p:tnLst>
  </p:timing>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R="0" rtl="0"/>
            <a:r>
              <a:rPr lang="en-US" b="0" i="0" u="none" strike="noStrike" baseline="0" smtClean="0">
                <a:latin typeface="Calibri"/>
              </a:rPr>
              <a:t>6. independiente </a:t>
            </a:r>
            <a:endParaRPr lang="en-US" b="0" i="0" u="none" strike="noStrike" baseline="0" smtClean="0">
              <a:latin typeface="Times New Roman"/>
            </a:endParaRP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809557196"/>
      </p:ext>
    </p:extLst>
  </p:cSld>
  <p:clrMapOvr>
    <a:masterClrMapping/>
  </p:clrMapOvr>
  <p:timing>
    <p:tnLst>
      <p:par>
        <p:cTn id="1" dur="indefinite" restart="never" nodeType="tmRoot"/>
      </p:par>
    </p:tnLst>
  </p:timing>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R="0" rtl="0"/>
            <a:r>
              <a:rPr lang="en-US" b="0" i="0" u="none" strike="noStrike" baseline="0" smtClean="0">
                <a:latin typeface="Calibri"/>
              </a:rPr>
              <a:t>independent</a:t>
            </a:r>
            <a:endParaRPr lang="en-US" b="0" i="0" u="none" strike="noStrike" baseline="0" smtClean="0">
              <a:latin typeface="Times New Roman"/>
            </a:endParaRP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491077440"/>
      </p:ext>
    </p:extLst>
  </p:cSld>
  <p:clrMapOvr>
    <a:masterClrMapping/>
  </p:clrMapOvr>
  <p:timing>
    <p:tnLst>
      <p:par>
        <p:cTn id="1" dur="indefinite" restart="never" nodeType="tmRoot"/>
      </p:par>
    </p:tnLst>
  </p:timing>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821362"/>
          </a:xfrm>
        </p:spPr>
        <p:txBody>
          <a:bodyPr>
            <a:normAutofit fontScale="90000"/>
          </a:bodyPr>
          <a:lstStyle/>
          <a:p>
            <a:pPr marR="0" rtl="0"/>
            <a:r>
              <a:rPr lang="en-US" b="0" i="0" u="none" strike="noStrike" baseline="0" dirty="0" smtClean="0">
                <a:latin typeface="Calibri"/>
              </a:rPr>
              <a:t>Begin to write your autobiography in Spanish. You will have fun adding to it as you continue with your study of Spanish. To begin, tell who you are and where you are from. Indicate your nationality and tell where you are a student. Also, give a brief description of yourself. What do you look like? How would you describe your personality?</a:t>
            </a: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623941283"/>
      </p:ext>
    </p:extLst>
  </p:cSld>
  <p:clrMapOvr>
    <a:masterClrMapping/>
  </p:clrMapOvr>
  <p:timing>
    <p:tnLst>
      <p:par>
        <p:cTn id="1" dur="indefinite" restart="never" nodeType="tmRoot"/>
      </p:par>
    </p:tnLst>
  </p:timing>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Text Placeholder 2"/>
          <p:cNvSpPr>
            <a:spLocks noGrp="1"/>
          </p:cNvSpPr>
          <p:nvPr>
            <p:ph type="body" idx="1"/>
          </p:nvPr>
        </p:nvSpPr>
        <p:spPr/>
        <p:txBody>
          <a:bodyPr/>
          <a:lstStyle/>
          <a:p>
            <a:r>
              <a:rPr lang="en-US" dirty="0" smtClean="0"/>
              <a:t>Each person will write 3 to 4 lines about him or herself in </a:t>
            </a:r>
            <a:r>
              <a:rPr lang="en-US" dirty="0" err="1" smtClean="0"/>
              <a:t>Autobiografia</a:t>
            </a:r>
            <a:r>
              <a:rPr lang="en-US" dirty="0" smtClean="0"/>
              <a:t>.</a:t>
            </a:r>
            <a:endParaRPr lang="en-US" dirty="0"/>
          </a:p>
        </p:txBody>
      </p:sp>
    </p:spTree>
    <p:extLst>
      <p:ext uri="{BB962C8B-B14F-4D97-AF65-F5344CB8AC3E}">
        <p14:creationId xmlns:p14="http://schemas.microsoft.com/office/powerpoint/2010/main" val="290053933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rtl="0"/>
            <a:r>
              <a:rPr lang="en-US" b="0" i="0" u="none" strike="noStrike" baseline="0" smtClean="0">
                <a:latin typeface="Calibri"/>
              </a:rPr>
              <a:t>2. ¿ _____________________ es tejano?</a:t>
            </a:r>
            <a:endParaRPr lang="en-US" b="0" i="0" u="none" strike="noStrike" baseline="0" smtClean="0">
              <a:latin typeface="Times New Roman"/>
            </a:endParaRP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41043942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R="0" rtl="0"/>
            <a:r>
              <a:rPr lang="en-US" b="0" i="0" u="none" strike="noStrike" baseline="0" smtClean="0">
                <a:latin typeface="Calibri"/>
              </a:rPr>
              <a:t>2. ¿</a:t>
            </a:r>
            <a:r>
              <a:rPr lang="en-US" b="0" i="0" u="none" strike="noStrike" baseline="0" smtClean="0">
                <a:latin typeface="KeplMM-240-67-196-55-188-53-154"/>
              </a:rPr>
              <a:t>Quién es tejano?</a:t>
            </a:r>
            <a:endParaRPr lang="en-US" b="0" i="0" u="none" strike="noStrike" baseline="0" smtClean="0">
              <a:latin typeface="Times New Roman"/>
            </a:endParaRP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574879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rtl="0"/>
            <a:r>
              <a:rPr lang="en-US" b="0" i="0" u="none" strike="noStrike" baseline="0" smtClean="0">
                <a:latin typeface="Calibri"/>
              </a:rPr>
              <a:t>3. Manolo es de Houston. Manolo is from Houston.</a:t>
            </a: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4540279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R="0" rtl="0"/>
            <a:r>
              <a:rPr lang="en-US" b="0" i="0" u="none" strike="noStrike" baseline="0" smtClean="0">
                <a:latin typeface="Calibri"/>
              </a:rPr>
              <a:t>3. From where is Manolo?</a:t>
            </a:r>
            <a:endParaRPr lang="en-US" b="0" i="0" u="none" strike="noStrike" baseline="0" smtClean="0">
              <a:latin typeface="Times New Roman"/>
            </a:endParaRP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69434217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rtl="0"/>
            <a:r>
              <a:rPr lang="en-US" b="0" i="0" u="none" strike="noStrike" baseline="0" smtClean="0">
                <a:latin typeface="Calibri"/>
              </a:rPr>
              <a:t>3. ¿ _____________________ es Manolo?</a:t>
            </a:r>
            <a:endParaRPr lang="en-US" b="0" i="0" u="none" strike="noStrike" baseline="0" smtClean="0">
              <a:latin typeface="Times New Roman"/>
            </a:endParaRP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40923569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R="0" rtl="0"/>
            <a:r>
              <a:rPr lang="es-ES" b="0" i="0" u="none" strike="noStrike" baseline="0" smtClean="0">
                <a:latin typeface="Calibri"/>
              </a:rPr>
              <a:t>3. ¿ De dónde es Manolo?</a:t>
            </a: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51466650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rtl="0"/>
            <a:r>
              <a:rPr lang="en-US" b="0" i="0" u="none" strike="noStrike" baseline="0" smtClean="0">
                <a:latin typeface="Calibri"/>
              </a:rPr>
              <a:t>Yo Write as much as you can about yourself.</a:t>
            </a: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6157459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rtl="0"/>
            <a:r>
              <a:rPr lang="es-ES" b="0" i="0" u="none" strike="noStrike" baseline="0" smtClean="0">
                <a:latin typeface="Calibri"/>
              </a:rPr>
              <a:t>4. Manolo es alto y moreno. Manolo is tall and dark.</a:t>
            </a:r>
            <a:endParaRPr lang="es-ES" b="0" i="0" u="none" strike="noStrike" baseline="0" smtClean="0">
              <a:latin typeface="Times New Roman"/>
            </a:endParaRP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04928057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rtl="0"/>
            <a:r>
              <a:rPr lang="en-US" b="0" i="0" u="none" strike="noStrike" baseline="0" smtClean="0">
                <a:latin typeface="Calibri"/>
              </a:rPr>
              <a:t>4. How is Manolo? With SER, it’s permanent descriptions.</a:t>
            </a:r>
            <a:endParaRPr lang="en-US" b="0" i="0" u="none" strike="noStrike" baseline="0" smtClean="0">
              <a:latin typeface="Times New Roman"/>
            </a:endParaRP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97590101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rtl="0"/>
            <a:r>
              <a:rPr lang="en-US" b="0" i="0" u="none" strike="noStrike" baseline="0" smtClean="0">
                <a:latin typeface="Calibri"/>
              </a:rPr>
              <a:t>4. ¿ _____________________ es Manolo?</a:t>
            </a:r>
            <a:endParaRPr lang="en-US" b="0" i="0" u="none" strike="noStrike" baseline="0" smtClean="0">
              <a:latin typeface="Times New Roman"/>
            </a:endParaRP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13558515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R="0" rtl="0"/>
            <a:r>
              <a:rPr lang="en-US" b="0" i="0" u="none" strike="noStrike" baseline="0" smtClean="0">
                <a:latin typeface="Calibri"/>
              </a:rPr>
              <a:t>4. ¿ Cómo es Manolo?</a:t>
            </a: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14970272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620962"/>
          </a:xfrm>
        </p:spPr>
        <p:txBody>
          <a:bodyPr>
            <a:normAutofit/>
          </a:bodyPr>
          <a:lstStyle/>
          <a:p>
            <a:pPr marR="0" rtl="0"/>
            <a:r>
              <a:rPr lang="en-US" b="0" i="0" u="none" strike="noStrike" baseline="0" dirty="0" smtClean="0">
                <a:latin typeface="Calibri"/>
              </a:rPr>
              <a:t>5. </a:t>
            </a:r>
            <a:r>
              <a:rPr lang="en-US" b="0" i="0" u="none" strike="noStrike" baseline="0" dirty="0" err="1" smtClean="0">
                <a:latin typeface="Calibri"/>
              </a:rPr>
              <a:t>Manolo</a:t>
            </a:r>
            <a:r>
              <a:rPr lang="en-US" b="0" i="0" u="none" strike="noStrike" baseline="0" dirty="0" smtClean="0">
                <a:latin typeface="Calibri"/>
              </a:rPr>
              <a:t> </a:t>
            </a:r>
            <a:r>
              <a:rPr lang="en-US" b="0" i="0" u="none" strike="noStrike" baseline="0" dirty="0" err="1" smtClean="0">
                <a:latin typeface="Calibri"/>
              </a:rPr>
              <a:t>es</a:t>
            </a:r>
            <a:r>
              <a:rPr lang="en-US" b="0" i="0" u="none" strike="noStrike" baseline="0" dirty="0" smtClean="0">
                <a:latin typeface="Calibri"/>
              </a:rPr>
              <a:t> un amigo de Guadalupe. </a:t>
            </a:r>
            <a:r>
              <a:rPr lang="en-US" b="0" i="0" u="none" strike="noStrike" baseline="0" dirty="0" err="1" smtClean="0">
                <a:latin typeface="Calibri"/>
              </a:rPr>
              <a:t>Manolo</a:t>
            </a:r>
            <a:r>
              <a:rPr lang="en-US" b="0" i="0" u="none" strike="noStrike" baseline="0" dirty="0" smtClean="0">
                <a:latin typeface="Calibri"/>
              </a:rPr>
              <a:t> is a friend of Guadalupe.</a:t>
            </a:r>
            <a:endParaRPr lang="en-US" b="0" i="0" u="none" strike="noStrike" baseline="0" dirty="0" smtClean="0">
              <a:latin typeface="Times New Roman"/>
            </a:endParaRP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43032992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rtl="0"/>
            <a:r>
              <a:rPr lang="en-US" b="0" i="0" u="none" strike="noStrike" baseline="0" smtClean="0">
                <a:latin typeface="Calibri"/>
              </a:rPr>
              <a:t>5. Who is a friend of Manolo? Guadalupe is.</a:t>
            </a:r>
            <a:endParaRPr lang="en-US" b="0" i="0" u="none" strike="noStrike" baseline="0" smtClean="0">
              <a:latin typeface="Times New Roman"/>
            </a:endParaRP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93098914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rtl="0"/>
            <a:r>
              <a:rPr lang="es-ES" b="0" i="0" u="none" strike="noStrike" baseline="0" smtClean="0">
                <a:latin typeface="Calibri"/>
              </a:rPr>
              <a:t>5. ¿ _____________________ es una amiga de Manolo?</a:t>
            </a:r>
            <a:endParaRPr lang="es-ES" b="0" i="0" u="none" strike="noStrike" baseline="0" smtClean="0">
              <a:latin typeface="Times New Roman"/>
            </a:endParaRP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11217978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rtl="0"/>
            <a:r>
              <a:rPr lang="es-ES" b="0" i="0" u="none" strike="noStrike" baseline="0" smtClean="0">
                <a:latin typeface="Calibri"/>
              </a:rPr>
              <a:t>5. ¿ Quién es una amiga de Manolo?</a:t>
            </a: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38715369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459162"/>
          </a:xfrm>
        </p:spPr>
        <p:txBody>
          <a:bodyPr>
            <a:normAutofit/>
          </a:bodyPr>
          <a:lstStyle/>
          <a:p>
            <a:pPr marR="0" rtl="0"/>
            <a:r>
              <a:rPr lang="en-US" b="0" i="0" u="none" strike="noStrike" baseline="0" dirty="0" smtClean="0">
                <a:latin typeface="Calibri"/>
              </a:rPr>
              <a:t>Juanita Torres Here’s a picture of Juanita Torres. She’s from Bogotá, Colombia. Write four questions about her.</a:t>
            </a: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22851174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R="0" rtl="0"/>
            <a:r>
              <a:rPr lang="es-ES" b="0" i="0" u="none" strike="noStrike" baseline="0" smtClean="0">
                <a:latin typeface="Calibri"/>
              </a:rPr>
              <a:t>1. ¿Quién es la muchacha?</a:t>
            </a:r>
            <a:endParaRPr lang="es-ES" b="0" i="0" u="none" strike="noStrike" baseline="0" smtClean="0">
              <a:latin typeface="Times New Roman"/>
            </a:endParaRP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71020150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364162"/>
          </a:xfrm>
        </p:spPr>
        <p:txBody>
          <a:bodyPr>
            <a:normAutofit fontScale="90000"/>
          </a:bodyPr>
          <a:lstStyle/>
          <a:p>
            <a:pPr marR="0" rtl="0"/>
            <a:r>
              <a:rPr lang="es-ES" b="0" i="0" u="none" strike="noStrike" baseline="0" dirty="0" smtClean="0">
                <a:latin typeface="Calibri"/>
              </a:rPr>
              <a:t>Yo me llamo </a:t>
            </a:r>
            <a:r>
              <a:rPr lang="es-ES" b="0" i="0" u="none" strike="noStrike" baseline="0" dirty="0" err="1" smtClean="0">
                <a:latin typeface="Calibri"/>
              </a:rPr>
              <a:t>your</a:t>
            </a:r>
            <a:r>
              <a:rPr lang="es-ES" b="0" i="0" u="none" strike="noStrike" baseline="0" dirty="0" smtClean="0">
                <a:latin typeface="Calibri"/>
              </a:rPr>
              <a:t> </a:t>
            </a:r>
            <a:r>
              <a:rPr lang="es-ES" b="0" i="0" u="none" strike="noStrike" baseline="0" dirty="0" err="1" smtClean="0">
                <a:latin typeface="Calibri"/>
              </a:rPr>
              <a:t>name</a:t>
            </a:r>
            <a:r>
              <a:rPr lang="es-ES" b="0" i="0" u="none" strike="noStrike" baseline="0" dirty="0" smtClean="0">
                <a:latin typeface="Calibri"/>
              </a:rPr>
              <a:t>. Soy alumno/alumna del Colegio </a:t>
            </a:r>
            <a:r>
              <a:rPr lang="es-ES" b="0" i="0" u="none" strike="noStrike" baseline="0" dirty="0" err="1" smtClean="0">
                <a:latin typeface="Calibri"/>
              </a:rPr>
              <a:t>Dallastown</a:t>
            </a:r>
            <a:r>
              <a:rPr lang="es-ES" b="0" i="0" u="none" strike="noStrike" baseline="0" dirty="0" smtClean="0">
                <a:latin typeface="Calibri"/>
              </a:rPr>
              <a:t>. Soy de los Estados Unidos de América. Soy americano/a. Soy alto/a OR bajo/a. Soy moreno/a OR rubio/a. No soy mexicano/a. Etc. FILL ALL LINES FOR FULL CREDIT.</a:t>
            </a: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86841348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R="0" rtl="0"/>
            <a:r>
              <a:rPr lang="es-ES" b="0" i="0" u="none" strike="noStrike" baseline="0" smtClean="0">
                <a:latin typeface="Calibri"/>
              </a:rPr>
              <a:t>2. ¿De dónde es Juanita Torres?</a:t>
            </a:r>
            <a:endParaRPr lang="es-ES" b="0" i="0" u="none" strike="noStrike" baseline="0" smtClean="0">
              <a:latin typeface="Times New Roman"/>
            </a:endParaRP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9541577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R="0" rtl="0"/>
            <a:r>
              <a:rPr lang="es-ES" b="0" i="0" u="none" strike="noStrike" baseline="0" smtClean="0">
                <a:latin typeface="Calibri"/>
              </a:rPr>
              <a:t>3. ¿Cómo es Juanita Torres?</a:t>
            </a:r>
            <a:endParaRPr lang="es-ES" b="0" i="0" u="none" strike="noStrike" baseline="0" smtClean="0">
              <a:latin typeface="Times New Roman"/>
            </a:endParaRP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6658305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R="0" rtl="0"/>
            <a:r>
              <a:rPr lang="es-ES" b="0" i="0" u="none" strike="noStrike" baseline="0" smtClean="0">
                <a:latin typeface="Calibri"/>
              </a:rPr>
              <a:t>4. ¿Es alta o baja Juanita Torres?</a:t>
            </a:r>
            <a:endParaRPr lang="es-ES" b="0" i="0" u="none" strike="noStrike" baseline="0" smtClean="0">
              <a:latin typeface="Times New Roman"/>
            </a:endParaRP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656496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611562"/>
          </a:xfrm>
        </p:spPr>
        <p:txBody>
          <a:bodyPr>
            <a:normAutofit/>
          </a:bodyPr>
          <a:lstStyle/>
          <a:p>
            <a:pPr marR="0" rtl="0"/>
            <a:r>
              <a:rPr lang="en-US" b="0" i="0" u="none" strike="noStrike" baseline="0" dirty="0" smtClean="0">
                <a:latin typeface="Calibri"/>
              </a:rPr>
              <a:t>Don </a:t>
            </a:r>
            <a:r>
              <a:rPr lang="en-US" b="0" i="0" u="none" strike="noStrike" baseline="0" dirty="0" err="1" smtClean="0">
                <a:latin typeface="Calibri"/>
              </a:rPr>
              <a:t>Quijote</a:t>
            </a:r>
            <a:r>
              <a:rPr lang="en-US" b="0" i="0" u="none" strike="noStrike" baseline="0" dirty="0" smtClean="0">
                <a:latin typeface="Calibri"/>
              </a:rPr>
              <a:t> y Sancho </a:t>
            </a:r>
            <a:r>
              <a:rPr lang="en-US" b="0" i="0" u="none" strike="noStrike" baseline="0" dirty="0" err="1" smtClean="0">
                <a:latin typeface="Calibri"/>
              </a:rPr>
              <a:t>Panza</a:t>
            </a:r>
            <a:r>
              <a:rPr lang="en-US" b="0" i="0" u="none" strike="noStrike" baseline="0" dirty="0" smtClean="0">
                <a:latin typeface="Calibri"/>
              </a:rPr>
              <a:t> Here’s a picture of two famous characters in Spanish literature.</a:t>
            </a: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062160255"/>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rtl="0"/>
            <a:r>
              <a:rPr lang="en-US" b="0" i="0" u="none" strike="noStrike" baseline="0" smtClean="0">
                <a:latin typeface="Calibri"/>
              </a:rPr>
              <a:t>Write as much as you can about each of them.</a:t>
            </a: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93855479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449762"/>
          </a:xfrm>
        </p:spPr>
        <p:txBody>
          <a:bodyPr>
            <a:normAutofit fontScale="90000"/>
          </a:bodyPr>
          <a:lstStyle/>
          <a:p>
            <a:pPr marR="0" rtl="0"/>
            <a:r>
              <a:rPr lang="es-ES" b="0" i="0" u="none" strike="noStrike" baseline="0" dirty="0" smtClean="0">
                <a:latin typeface="Calibri"/>
              </a:rPr>
              <a:t>1. Don Quijote es alto, Delgado (</a:t>
            </a:r>
            <a:r>
              <a:rPr lang="es-ES" b="0" i="0" u="none" strike="noStrike" baseline="0" dirty="0" err="1" smtClean="0">
                <a:latin typeface="Calibri"/>
              </a:rPr>
              <a:t>thin</a:t>
            </a:r>
            <a:r>
              <a:rPr lang="es-ES" b="0" i="0" u="none" strike="noStrike" baseline="0" dirty="0" smtClean="0">
                <a:latin typeface="Calibri"/>
              </a:rPr>
              <a:t>), viejo (</a:t>
            </a:r>
            <a:r>
              <a:rPr lang="es-ES" b="0" i="0" u="none" strike="noStrike" baseline="0" dirty="0" err="1" smtClean="0">
                <a:latin typeface="Calibri"/>
              </a:rPr>
              <a:t>old</a:t>
            </a:r>
            <a:r>
              <a:rPr lang="es-ES" b="0" i="0" u="none" strike="noStrike" baseline="0" dirty="0" smtClean="0">
                <a:latin typeface="Calibri"/>
              </a:rPr>
              <a:t>), inteligente y un poco loco (a </a:t>
            </a:r>
            <a:r>
              <a:rPr lang="es-ES" b="0" i="0" u="none" strike="noStrike" baseline="0" dirty="0" err="1" smtClean="0">
                <a:latin typeface="Calibri"/>
              </a:rPr>
              <a:t>little</a:t>
            </a:r>
            <a:r>
              <a:rPr lang="es-ES" b="0" i="0" u="none" strike="noStrike" baseline="0" dirty="0" smtClean="0">
                <a:latin typeface="Calibri"/>
              </a:rPr>
              <a:t> </a:t>
            </a:r>
            <a:r>
              <a:rPr lang="es-ES" b="0" i="0" u="none" strike="noStrike" baseline="0" dirty="0" err="1" smtClean="0">
                <a:latin typeface="Calibri"/>
              </a:rPr>
              <a:t>crazy</a:t>
            </a:r>
            <a:r>
              <a:rPr lang="es-ES" b="0" i="0" u="none" strike="noStrike" baseline="0" dirty="0" smtClean="0">
                <a:latin typeface="Calibri"/>
              </a:rPr>
              <a:t>). El monta en su caballo. Tiene (has) una lanza (lance) y una espada (</a:t>
            </a:r>
            <a:r>
              <a:rPr lang="es-ES" b="0" i="0" u="none" strike="noStrike" baseline="0" dirty="0" err="1" smtClean="0">
                <a:latin typeface="Calibri"/>
              </a:rPr>
              <a:t>sword</a:t>
            </a:r>
            <a:r>
              <a:rPr lang="es-ES" b="0" i="0" u="none" strike="noStrike" baseline="0" dirty="0" smtClean="0">
                <a:latin typeface="Calibri"/>
              </a:rPr>
              <a:t>) y un escudo (</a:t>
            </a:r>
            <a:r>
              <a:rPr lang="es-ES" b="0" i="0" u="none" strike="noStrike" baseline="0" dirty="0" err="1" smtClean="0">
                <a:latin typeface="Calibri"/>
              </a:rPr>
              <a:t>shield</a:t>
            </a:r>
            <a:r>
              <a:rPr lang="es-ES" b="0" i="0" u="none" strike="noStrike" baseline="0" dirty="0" smtClean="0">
                <a:latin typeface="Calibri"/>
              </a:rPr>
              <a:t>). Es un señor noble español.</a:t>
            </a:r>
            <a:endParaRPr lang="es-ES" b="0" i="0" u="none" strike="noStrike" baseline="0" dirty="0" smtClean="0">
              <a:latin typeface="Times New Roman"/>
            </a:endParaRP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85269369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762000"/>
            <a:ext cx="8153400" cy="4144962"/>
          </a:xfrm>
        </p:spPr>
        <p:txBody>
          <a:bodyPr>
            <a:normAutofit fontScale="90000"/>
          </a:bodyPr>
          <a:lstStyle/>
          <a:p>
            <a:pPr marR="0" rtl="0"/>
            <a:r>
              <a:rPr lang="es-ES" b="0" i="0" u="none" strike="noStrike" baseline="0" dirty="0" smtClean="0">
                <a:latin typeface="Calibri"/>
              </a:rPr>
              <a:t>2. Sancho Panza es el sirviente de Don Quijote. Es bajo, gordo (</a:t>
            </a:r>
            <a:r>
              <a:rPr lang="es-ES" b="0" i="0" u="none" strike="noStrike" baseline="0" dirty="0" err="1" smtClean="0">
                <a:latin typeface="Calibri"/>
              </a:rPr>
              <a:t>pudgy</a:t>
            </a:r>
            <a:r>
              <a:rPr lang="es-ES" b="0" i="0" u="none" strike="noStrike" baseline="0" dirty="0" smtClean="0">
                <a:latin typeface="Calibri"/>
              </a:rPr>
              <a:t>), más joven (more </a:t>
            </a:r>
            <a:r>
              <a:rPr lang="es-ES" b="0" i="0" u="none" strike="noStrike" baseline="0" dirty="0" err="1" smtClean="0">
                <a:latin typeface="Calibri"/>
              </a:rPr>
              <a:t>young</a:t>
            </a:r>
            <a:r>
              <a:rPr lang="es-ES" b="0" i="0" u="none" strike="noStrike" baseline="0" dirty="0" smtClean="0">
                <a:latin typeface="Calibri"/>
              </a:rPr>
              <a:t>), no muy inteligente. El monta en su burrito. No tiene (has) una lanza (lance) ni una espada (</a:t>
            </a:r>
            <a:r>
              <a:rPr lang="es-ES" b="0" i="0" u="none" strike="noStrike" baseline="0" dirty="0" err="1" smtClean="0">
                <a:latin typeface="Calibri"/>
              </a:rPr>
              <a:t>sword</a:t>
            </a:r>
            <a:r>
              <a:rPr lang="es-ES" b="0" i="0" u="none" strike="noStrike" baseline="0" dirty="0" smtClean="0">
                <a:latin typeface="Calibri"/>
              </a:rPr>
              <a:t>) ni un escudo (</a:t>
            </a:r>
            <a:r>
              <a:rPr lang="es-ES" b="0" i="0" u="none" strike="noStrike" baseline="0" dirty="0" err="1" smtClean="0">
                <a:latin typeface="Calibri"/>
              </a:rPr>
              <a:t>shield</a:t>
            </a:r>
            <a:r>
              <a:rPr lang="es-ES" b="0" i="0" u="none" strike="noStrike" baseline="0" dirty="0" smtClean="0">
                <a:latin typeface="Calibri"/>
              </a:rPr>
              <a:t>). No es un señor noble español.</a:t>
            </a:r>
            <a:endParaRPr lang="es-ES" b="0" i="0" u="none" strike="noStrike" baseline="0" dirty="0" smtClean="0">
              <a:latin typeface="Times New Roman"/>
            </a:endParaRPr>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509970285"/>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R="0" rtl="0"/>
            <a:r>
              <a:rPr lang="en-US" b="0" i="0" u="none" strike="noStrike" baseline="0" smtClean="0">
                <a:latin typeface="Calibri"/>
              </a:rPr>
              <a:t>Artículos—el, la, un, una</a:t>
            </a: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227759744"/>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rtl="0"/>
            <a:r>
              <a:rPr lang="es-ES" b="0" i="0" u="none" strike="noStrike" baseline="0" smtClean="0">
                <a:latin typeface="Calibri"/>
              </a:rPr>
              <a:t>Oye, ¿quién es? Complete the cartoon with el or la.</a:t>
            </a: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4193331372"/>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rtl="0"/>
            <a:r>
              <a:rPr lang="es-ES" b="0" i="0" u="none" strike="noStrike" baseline="0" smtClean="0">
                <a:latin typeface="Calibri"/>
              </a:rPr>
              <a:t>Un alumno y una alumna Complete the sentences with un or una.</a:t>
            </a: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92424863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74638"/>
            <a:ext cx="8153400" cy="3840162"/>
          </a:xfrm>
        </p:spPr>
        <p:txBody>
          <a:bodyPr>
            <a:normAutofit/>
          </a:bodyPr>
          <a:lstStyle/>
          <a:p>
            <a:pPr marR="0" rtl="0"/>
            <a:r>
              <a:rPr lang="en-US" b="0" i="0" u="none" strike="noStrike" baseline="0" dirty="0" err="1" smtClean="0">
                <a:latin typeface="Calibri"/>
              </a:rPr>
              <a:t>Una</a:t>
            </a:r>
            <a:r>
              <a:rPr lang="en-US" b="0" i="0" u="none" strike="noStrike" baseline="0" dirty="0" smtClean="0">
                <a:latin typeface="Calibri"/>
              </a:rPr>
              <a:t> </a:t>
            </a:r>
            <a:r>
              <a:rPr lang="en-US" b="0" i="0" u="none" strike="noStrike" baseline="0" dirty="0" err="1" smtClean="0">
                <a:latin typeface="Calibri"/>
              </a:rPr>
              <a:t>pregunta</a:t>
            </a:r>
            <a:r>
              <a:rPr lang="en-US" b="0" i="0" u="none" strike="noStrike" baseline="0" dirty="0" smtClean="0">
                <a:latin typeface="Calibri"/>
              </a:rPr>
              <a:t> Complete each question with the correct question word(s). </a:t>
            </a:r>
            <a:r>
              <a:rPr lang="en-US" b="0" i="0" u="none" strike="noStrike" baseline="0" dirty="0" err="1" smtClean="0">
                <a:latin typeface="Calibri"/>
              </a:rPr>
              <a:t>Quién</a:t>
            </a:r>
            <a:r>
              <a:rPr lang="en-US" b="0" i="0" u="none" strike="noStrike" baseline="0" dirty="0" smtClean="0">
                <a:latin typeface="Calibri"/>
              </a:rPr>
              <a:t>-Who?/</a:t>
            </a:r>
            <a:r>
              <a:rPr lang="en-US" b="0" i="0" u="none" strike="noStrike" baseline="0" dirty="0" err="1" smtClean="0">
                <a:latin typeface="Calibri"/>
              </a:rPr>
              <a:t>Cómo</a:t>
            </a:r>
            <a:r>
              <a:rPr lang="en-US" b="0" i="0" u="none" strike="noStrike" baseline="0" dirty="0" smtClean="0">
                <a:latin typeface="Calibri"/>
              </a:rPr>
              <a:t>-How?/De </a:t>
            </a:r>
            <a:r>
              <a:rPr lang="en-US" b="0" i="0" u="none" strike="noStrike" baseline="0" dirty="0" err="1" smtClean="0">
                <a:latin typeface="Calibri"/>
              </a:rPr>
              <a:t>dónde</a:t>
            </a:r>
            <a:r>
              <a:rPr lang="en-US" b="0" i="0" u="none" strike="noStrike" baseline="0" dirty="0" smtClean="0">
                <a:latin typeface="Calibri"/>
              </a:rPr>
              <a:t>-From where?</a:t>
            </a:r>
            <a:endParaRPr lang="en-US" b="0" i="0" u="none" strike="noStrike" baseline="0" dirty="0" smtClean="0">
              <a:latin typeface="Times New Roman"/>
            </a:endParaRP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794438568"/>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rtl="0"/>
            <a:r>
              <a:rPr lang="es-ES" b="0" i="0" u="none" strike="noStrike" baseline="0" smtClean="0">
                <a:latin typeface="Calibri"/>
              </a:rPr>
              <a:t>1. Alan es ______ alumno en ______ escuela secundaria en Estados Unidos.</a:t>
            </a:r>
            <a:endParaRPr lang="es-ES" b="0" i="0" u="none" strike="noStrike" baseline="0" smtClean="0">
              <a:latin typeface="Times New Roman"/>
            </a:endParaRP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679645285"/>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rtl="0"/>
            <a:r>
              <a:rPr lang="es-ES" b="0" i="0" u="none" strike="noStrike" baseline="0" smtClean="0">
                <a:latin typeface="Calibri"/>
              </a:rPr>
              <a:t>1. Alan es un alumno en una escuela secundaria en Estados Unidos.</a:t>
            </a: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82886451"/>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74638"/>
            <a:ext cx="8153400" cy="3459162"/>
          </a:xfrm>
        </p:spPr>
        <p:txBody>
          <a:bodyPr>
            <a:normAutofit/>
          </a:bodyPr>
          <a:lstStyle/>
          <a:p>
            <a:pPr marR="0" rtl="0"/>
            <a:r>
              <a:rPr lang="es-ES" b="0" i="0" u="none" strike="noStrike" baseline="0" dirty="0" smtClean="0">
                <a:latin typeface="Calibri"/>
              </a:rPr>
              <a:t>2. Alejandra es ______ alumna en ______ colegio en Olivos, ______ suburbio de Buenos Aires.</a:t>
            </a:r>
            <a:endParaRPr lang="es-ES" b="0" i="0" u="none" strike="noStrike" baseline="0" dirty="0" smtClean="0">
              <a:latin typeface="Times New Roman"/>
            </a:endParaRP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666024901"/>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230562"/>
          </a:xfrm>
        </p:spPr>
        <p:txBody>
          <a:bodyPr>
            <a:normAutofit/>
          </a:bodyPr>
          <a:lstStyle/>
          <a:p>
            <a:pPr marR="0" rtl="0"/>
            <a:r>
              <a:rPr lang="es-ES" b="0" i="0" u="none" strike="noStrike" baseline="0" dirty="0" smtClean="0">
                <a:latin typeface="Calibri"/>
              </a:rPr>
              <a:t>2. Alejandra es una alumna en un colegio en Olivos, un suburbio de Buenos Aires.</a:t>
            </a: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225532424"/>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rtl="0"/>
            <a:r>
              <a:rPr lang="es-ES" b="0" i="0" u="none" strike="noStrike" baseline="0" smtClean="0">
                <a:latin typeface="Calibri"/>
              </a:rPr>
              <a:t>3. Alejandra es una persona muy sincera.</a:t>
            </a:r>
            <a:endParaRPr lang="es-ES" b="0" i="0" u="none" strike="noStrike" baseline="0" smtClean="0">
              <a:latin typeface="Times New Roman"/>
            </a:endParaRP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582960002"/>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rtl="0"/>
            <a:r>
              <a:rPr lang="es-ES" b="0" i="0" u="none" strike="noStrike" baseline="0" smtClean="0">
                <a:latin typeface="Calibri"/>
              </a:rPr>
              <a:t>3. Alejandra es una persona muy sincera.</a:t>
            </a:r>
            <a:endParaRPr lang="es-ES" b="0" i="0" u="none" strike="noStrike" baseline="0" smtClean="0">
              <a:latin typeface="Times New Roman"/>
            </a:endParaRP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670822965"/>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rtl="0"/>
            <a:r>
              <a:rPr lang="es-ES" b="0" i="0" u="none" strike="noStrike" baseline="0" smtClean="0">
                <a:latin typeface="Calibri"/>
              </a:rPr>
              <a:t>4. Y Alan es un muchacho muy honesto.</a:t>
            </a:r>
            <a:endParaRPr lang="es-ES" b="0" i="0" u="none" strike="noStrike" baseline="0" smtClean="0">
              <a:latin typeface="Times New Roman"/>
            </a:endParaRP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828197433"/>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rtl="0"/>
            <a:r>
              <a:rPr lang="es-ES" b="0" i="0" u="none" strike="noStrike" baseline="0" smtClean="0">
                <a:latin typeface="Calibri"/>
              </a:rPr>
              <a:t>4. Y Alan es un muchacho muy honesto.</a:t>
            </a: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195468838"/>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R="0" rtl="0"/>
            <a:r>
              <a:rPr lang="en-US" b="0" i="0" u="none" strike="noStrike" baseline="0" smtClean="0">
                <a:latin typeface="Calibri"/>
              </a:rPr>
              <a:t>Oye, ¿quién es ______ muchacho?</a:t>
            </a:r>
            <a:endParaRPr lang="en-US" b="0" i="0" u="none" strike="noStrike" baseline="0" smtClean="0">
              <a:latin typeface="Times New Roman"/>
            </a:endParaRP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504395015"/>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R="0" rtl="0"/>
            <a:r>
              <a:rPr lang="es-ES" b="0" i="0" u="none" strike="noStrike" baseline="0" smtClean="0">
                <a:latin typeface="Calibri"/>
              </a:rPr>
              <a:t>Oye, ¿quién es el muchacho?</a:t>
            </a:r>
            <a:endParaRPr lang="es-ES" b="0" i="0" u="none" strike="noStrike" baseline="0" smtClean="0">
              <a:latin typeface="Times New Roman"/>
            </a:endParaRP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73188088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R="0" rtl="0"/>
            <a:r>
              <a:rPr lang="en-US" b="0" i="0" u="none" strike="noStrike" baseline="0" smtClean="0">
                <a:latin typeface="Calibri"/>
              </a:rPr>
              <a:t>1. The boy is from Texas.</a:t>
            </a: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469242627"/>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R="0" rtl="0"/>
            <a:r>
              <a:rPr lang="en-US" b="0" i="0" u="none" strike="noStrike" baseline="0" smtClean="0">
                <a:latin typeface="Calibri"/>
              </a:rPr>
              <a:t>¿Quién? ¿ ______ muchacho alto? </a:t>
            </a:r>
            <a:endParaRPr lang="en-US" b="0" i="0" u="none" strike="noStrike" baseline="0" smtClean="0">
              <a:latin typeface="Times New Roman"/>
            </a:endParaRP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579558066"/>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R="0" rtl="0"/>
            <a:r>
              <a:rPr lang="en-US" b="0" i="0" u="none" strike="noStrike" baseline="0" smtClean="0">
                <a:latin typeface="Calibri"/>
              </a:rPr>
              <a:t>¿Quién? ¿ el muchacho alto?</a:t>
            </a:r>
            <a:endParaRPr lang="en-US" b="0" i="0" u="none" strike="noStrike" baseline="0" smtClean="0">
              <a:latin typeface="Times New Roman"/>
            </a:endParaRP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424996635"/>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R="0" rtl="0"/>
            <a:r>
              <a:rPr lang="en-US" b="0" i="0" u="none" strike="noStrike" baseline="0" smtClean="0">
                <a:latin typeface="Calibri"/>
              </a:rPr>
              <a:t>Sí, él.</a:t>
            </a: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4008668686"/>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R="0" rtl="0"/>
            <a:r>
              <a:rPr lang="es-ES" b="0" i="0" u="none" strike="noStrike" baseline="0" smtClean="0">
                <a:latin typeface="Calibri"/>
              </a:rPr>
              <a:t>Pues, él es Felipe Lugones.</a:t>
            </a: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39692753"/>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rtl="0"/>
            <a:r>
              <a:rPr lang="es-ES" b="0" i="0" u="none" strike="noStrike" baseline="0" smtClean="0">
                <a:latin typeface="Calibri"/>
              </a:rPr>
              <a:t>Él es alumno aquí en ______ Escuela Franklin.</a:t>
            </a:r>
            <a:endParaRPr lang="es-ES" b="0" i="0" u="none" strike="noStrike" baseline="0" smtClean="0">
              <a:latin typeface="Times New Roman"/>
            </a:endParaRP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456523757"/>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rtl="0"/>
            <a:r>
              <a:rPr lang="es-ES" b="0" i="0" u="none" strike="noStrike" baseline="0" smtClean="0">
                <a:latin typeface="Calibri"/>
              </a:rPr>
              <a:t>Él es alumno aquí en la Escuela Franklin.</a:t>
            </a: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049046276"/>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R="0" rtl="0"/>
            <a:r>
              <a:rPr lang="en-US" b="0" i="0" u="none" strike="noStrike" baseline="0" smtClean="0">
                <a:latin typeface="Calibri"/>
              </a:rPr>
              <a:t>Y ______ muchacha, ¿quién es?</a:t>
            </a:r>
            <a:endParaRPr lang="en-US" b="0" i="0" u="none" strike="noStrike" baseline="0" smtClean="0">
              <a:latin typeface="Times New Roman"/>
            </a:endParaRP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261490253"/>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R="0" rtl="0"/>
            <a:r>
              <a:rPr lang="es-ES" b="0" i="0" u="none" strike="noStrike" baseline="0" smtClean="0">
                <a:latin typeface="Calibri"/>
              </a:rPr>
              <a:t>Y la muchacha, ¿quién es?</a:t>
            </a: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680023969"/>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R="0" rtl="0"/>
            <a:r>
              <a:rPr lang="en-US" b="0" i="0" u="none" strike="noStrike" baseline="0" smtClean="0">
                <a:latin typeface="Calibri"/>
              </a:rPr>
              <a:t>¿ ______ muchacha rubia?</a:t>
            </a:r>
            <a:endParaRPr lang="en-US" b="0" i="0" u="none" strike="noStrike" baseline="0" smtClean="0">
              <a:latin typeface="Times New Roman"/>
            </a:endParaRP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018710794"/>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R="0" rtl="0"/>
            <a:r>
              <a:rPr lang="en-US" b="0" i="0" u="none" strike="noStrike" baseline="0" smtClean="0">
                <a:latin typeface="Calibri"/>
              </a:rPr>
              <a:t>¿ la muchacha rubia?</a:t>
            </a: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87712863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R="0" rtl="0"/>
            <a:r>
              <a:rPr lang="es-ES" b="0" i="0" u="none" strike="noStrike" baseline="0" smtClean="0">
                <a:latin typeface="Calibri"/>
              </a:rPr>
              <a:t>1. El muchacho es de Tejas.</a:t>
            </a: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937831885"/>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rtl="0"/>
            <a:r>
              <a:rPr lang="es-ES" b="0" i="0" u="none" strike="noStrike" baseline="0" smtClean="0">
                <a:latin typeface="Calibri"/>
              </a:rPr>
              <a:t>Pues, ella es ______ amiga de Felipe. Es Marisol Rodríguez.</a:t>
            </a:r>
            <a:endParaRPr lang="es-ES" b="0" i="0" u="none" strike="noStrike" baseline="0" smtClean="0">
              <a:latin typeface="Times New Roman"/>
            </a:endParaRP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4119728304"/>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rtl="0"/>
            <a:r>
              <a:rPr lang="es-ES" b="0" i="0" u="none" strike="noStrike" baseline="0" smtClean="0">
                <a:latin typeface="Calibri"/>
              </a:rPr>
              <a:t>Pues, ella es una amiga de Felipe. Es Marisol Rodríguez.</a:t>
            </a: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4042972753"/>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rtl="0"/>
            <a:r>
              <a:rPr lang="es-ES" b="0" i="0" u="none" strike="noStrike" baseline="0" smtClean="0">
                <a:latin typeface="Calibri"/>
              </a:rPr>
              <a:t>¿Es ella alumna en ______ Escuela Franklin también?</a:t>
            </a:r>
            <a:endParaRPr lang="es-ES" b="0" i="0" u="none" strike="noStrike" baseline="0" smtClean="0">
              <a:latin typeface="Times New Roman"/>
            </a:endParaRP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4036200130"/>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rtl="0"/>
            <a:r>
              <a:rPr lang="es-ES" b="0" i="0" u="none" strike="noStrike" baseline="0" smtClean="0">
                <a:latin typeface="Calibri"/>
              </a:rPr>
              <a:t>¿Es ella alumna en la Escuela Franklin también?</a:t>
            </a: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314427093"/>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154362"/>
          </a:xfrm>
        </p:spPr>
        <p:txBody>
          <a:bodyPr>
            <a:normAutofit/>
          </a:bodyPr>
          <a:lstStyle/>
          <a:p>
            <a:pPr marR="0" rtl="0"/>
            <a:r>
              <a:rPr lang="es-ES" b="0" i="0" u="none" strike="noStrike" baseline="0" dirty="0" smtClean="0">
                <a:latin typeface="Calibri"/>
              </a:rPr>
              <a:t>No, ella es alumna en ______ Colegio de San Agustín en Santurce.</a:t>
            </a:r>
            <a:endParaRPr lang="es-ES" b="0" i="0" u="none" strike="noStrike" baseline="0" dirty="0" smtClean="0">
              <a:latin typeface="Times New Roman"/>
            </a:endParaRP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773866361"/>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rtl="0"/>
            <a:r>
              <a:rPr lang="es-ES" b="0" i="0" u="none" strike="noStrike" baseline="0" smtClean="0">
                <a:latin typeface="Calibri"/>
              </a:rPr>
              <a:t>No, ella es alumna en el Colegio de San Agustín en Santurce.</a:t>
            </a: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306014720"/>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R="0" rtl="0"/>
            <a:r>
              <a:rPr lang="en-US" b="0" i="0" u="none" strike="noStrike" baseline="0" smtClean="0">
                <a:latin typeface="Calibri"/>
              </a:rPr>
              <a:t>Adjetivos en el singular</a:t>
            </a: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170543483"/>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rtl="0"/>
            <a:r>
              <a:rPr lang="es-ES" b="0" i="0" u="none" strike="noStrike" baseline="0" smtClean="0">
                <a:latin typeface="Calibri"/>
              </a:rPr>
              <a:t>Presente del verbo ser en el singular</a:t>
            </a: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478590829"/>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rtl="0"/>
            <a:r>
              <a:rPr lang="en-US" b="0" i="0" u="none" strike="noStrike" baseline="0" smtClean="0">
                <a:latin typeface="Calibri"/>
              </a:rPr>
              <a:t>Yo Answer the following questions about yourself.</a:t>
            </a: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178765721"/>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R="0" rtl="0"/>
            <a:r>
              <a:rPr lang="en-US" b="0" i="0" u="none" strike="noStrike" baseline="0" smtClean="0">
                <a:latin typeface="Calibri"/>
              </a:rPr>
              <a:t>1. ¿Quién eres?</a:t>
            </a: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20603044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rtl="0"/>
            <a:r>
              <a:rPr lang="en-US" b="0" i="0" u="none" strike="noStrike" baseline="0" smtClean="0">
                <a:latin typeface="Calibri"/>
              </a:rPr>
              <a:t>1. Who is from Texas? El muchacho is.</a:t>
            </a: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644572617"/>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R="0" rtl="0"/>
            <a:r>
              <a:rPr lang="en-US" b="0" i="0" u="none" strike="noStrike" baseline="0" smtClean="0">
                <a:latin typeface="Calibri"/>
              </a:rPr>
              <a:t>Soy (your name).</a:t>
            </a:r>
            <a:endParaRPr lang="en-US" b="0" i="0" u="none" strike="noStrike" baseline="0" smtClean="0">
              <a:latin typeface="Times New Roman"/>
            </a:endParaRP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639063886"/>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R="0" rtl="0"/>
            <a:r>
              <a:rPr lang="en-US" b="0" i="0" u="none" strike="noStrike" baseline="0" smtClean="0">
                <a:latin typeface="Calibri"/>
              </a:rPr>
              <a:t>2. ¿De dónde eres?</a:t>
            </a: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891299133"/>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R="0" rtl="0"/>
            <a:r>
              <a:rPr lang="en-US" b="0" i="0" u="none" strike="noStrike" baseline="0" smtClean="0">
                <a:latin typeface="Calibri"/>
              </a:rPr>
              <a:t>Soy de (place you’re from).</a:t>
            </a:r>
            <a:endParaRPr lang="en-US" b="0" i="0" u="none" strike="noStrike" baseline="0" smtClean="0">
              <a:latin typeface="Times New Roman"/>
            </a:endParaRP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488915927"/>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R="0" rtl="0"/>
            <a:r>
              <a:rPr lang="es-ES" b="0" i="0" u="none" strike="noStrike" baseline="0" smtClean="0">
                <a:latin typeface="Calibri"/>
              </a:rPr>
              <a:t>3. ¿De qué nacionalidad eres?</a:t>
            </a: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35959741"/>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rtl="0"/>
            <a:r>
              <a:rPr lang="es-ES" b="0" i="0" u="none" strike="noStrike" baseline="0" smtClean="0">
                <a:latin typeface="Calibri"/>
              </a:rPr>
              <a:t>Soy americano/a OR Soy de nacionalidad americana. </a:t>
            </a:r>
            <a:endParaRPr lang="es-ES" b="0" i="0" u="none" strike="noStrike" baseline="0" smtClean="0">
              <a:latin typeface="Times New Roman"/>
            </a:endParaRP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979606497"/>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R="0" rtl="0"/>
            <a:r>
              <a:rPr lang="en-US" b="0" i="0" u="none" strike="noStrike" baseline="0" smtClean="0">
                <a:latin typeface="Calibri"/>
              </a:rPr>
              <a:t>4. ¿Dónde eres alumno(a)?</a:t>
            </a: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171847564"/>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rtl="0"/>
            <a:r>
              <a:rPr lang="es-ES" b="0" i="0" u="none" strike="noStrike" baseline="0" smtClean="0">
                <a:latin typeface="Calibri"/>
              </a:rPr>
              <a:t>Soy alumno/a en el Colegio de Dallastown.</a:t>
            </a:r>
            <a:endParaRPr lang="es-ES" b="0" i="0" u="none" strike="noStrike" baseline="0" smtClean="0">
              <a:latin typeface="Times New Roman"/>
            </a:endParaRP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143136692"/>
      </p:ext>
    </p:ext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rtl="0"/>
            <a:r>
              <a:rPr lang="es-ES" b="0" i="0" u="none" strike="noStrike" baseline="0" smtClean="0">
                <a:latin typeface="Calibri"/>
              </a:rPr>
              <a:t>5. ¿Cómo eres? ¿Qué tipo de persona eres?</a:t>
            </a: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881815915"/>
      </p:ext>
    </p:extLst>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rtl="0"/>
            <a:r>
              <a:rPr lang="en-US" b="0" i="0" u="none" strike="noStrike" baseline="0" smtClean="0">
                <a:latin typeface="Calibri"/>
              </a:rPr>
              <a:t>Soy (descriptive words in singular masculine or feminine endings!!).</a:t>
            </a:r>
            <a:endParaRPr lang="en-US" b="0" i="0" u="none" strike="noStrike" baseline="0" smtClean="0">
              <a:latin typeface="Times New Roman"/>
            </a:endParaRP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220734554"/>
      </p:ext>
    </p:extLst>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R="0" rtl="0"/>
            <a:r>
              <a:rPr lang="es-ES" b="0" i="0" u="none" strike="noStrike" baseline="0" smtClean="0">
                <a:latin typeface="Calibri"/>
              </a:rPr>
              <a:t>6. ¿De quién eres amigo(a)?</a:t>
            </a: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14441222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rtl="0"/>
            <a:r>
              <a:rPr lang="en-US" b="0" i="0" u="none" strike="noStrike" baseline="0" smtClean="0">
                <a:latin typeface="Calibri"/>
              </a:rPr>
              <a:t>1. ¿ _____________________ es de Tejas?</a:t>
            </a: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595261414"/>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rtl="0"/>
            <a:r>
              <a:rPr lang="en-US" b="0" i="0" u="none" strike="noStrike" baseline="0" smtClean="0">
                <a:latin typeface="Calibri"/>
              </a:rPr>
              <a:t>Soy amigo/a de (name your friend or friends here!)</a:t>
            </a:r>
            <a:endParaRPr lang="en-US" b="0" i="0" u="none" strike="noStrike" baseline="0" smtClean="0">
              <a:latin typeface="Times New Roman"/>
            </a:endParaRP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464509279"/>
      </p:ext>
    </p:extLst>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rtl="0"/>
            <a:r>
              <a:rPr lang="en-US" b="0" i="0" u="none" strike="noStrike" baseline="0" smtClean="0">
                <a:latin typeface="Calibri"/>
              </a:rPr>
              <a:t>Catalina This is Catalina. Tell her what you think about her.</a:t>
            </a: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078933089"/>
      </p:ext>
    </p:extLst>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602162"/>
          </a:xfrm>
        </p:spPr>
        <p:txBody>
          <a:bodyPr>
            <a:normAutofit/>
          </a:bodyPr>
          <a:lstStyle/>
          <a:p>
            <a:pPr marR="0" rtl="0"/>
            <a:r>
              <a:rPr lang="es-ES" b="0" i="0" u="none" strike="noStrike" baseline="0" dirty="0" smtClean="0">
                <a:latin typeface="Calibri"/>
              </a:rPr>
              <a:t>Catalina, tú eres muy bonita y muy inteligente. Tú estudias mucho. También lees (</a:t>
            </a:r>
            <a:r>
              <a:rPr lang="es-ES" b="0" i="0" u="none" strike="noStrike" baseline="0" dirty="0" err="1" smtClean="0">
                <a:latin typeface="Calibri"/>
              </a:rPr>
              <a:t>you</a:t>
            </a:r>
            <a:r>
              <a:rPr lang="es-ES" b="0" i="0" u="none" strike="noStrike" baseline="0" dirty="0" smtClean="0">
                <a:latin typeface="Calibri"/>
              </a:rPr>
              <a:t> </a:t>
            </a:r>
            <a:r>
              <a:rPr lang="es-ES" b="0" i="0" u="none" strike="noStrike" baseline="0" dirty="0" err="1" smtClean="0">
                <a:latin typeface="Calibri"/>
              </a:rPr>
              <a:t>read</a:t>
            </a:r>
            <a:r>
              <a:rPr lang="es-ES" b="0" i="0" u="none" strike="noStrike" baseline="0" dirty="0" smtClean="0">
                <a:latin typeface="Calibri"/>
              </a:rPr>
              <a:t>) mucho. Tú eres morena, alta, linda, guapa, y simpática (</a:t>
            </a:r>
            <a:r>
              <a:rPr lang="es-ES" b="0" i="0" u="none" strike="noStrike" baseline="0" dirty="0" err="1" smtClean="0">
                <a:latin typeface="Calibri"/>
              </a:rPr>
              <a:t>nice</a:t>
            </a:r>
            <a:r>
              <a:rPr lang="es-ES" b="0" i="0" u="none" strike="noStrike" baseline="0" dirty="0" smtClean="0">
                <a:latin typeface="Calibri"/>
              </a:rPr>
              <a:t>). Tú eres de Nueva York, pero (</a:t>
            </a:r>
            <a:r>
              <a:rPr lang="es-ES" b="0" i="0" u="none" strike="noStrike" baseline="0" dirty="0" err="1" smtClean="0">
                <a:latin typeface="Calibri"/>
              </a:rPr>
              <a:t>but</a:t>
            </a:r>
            <a:r>
              <a:rPr lang="es-ES" b="0" i="0" u="none" strike="noStrike" baseline="0" dirty="0" smtClean="0">
                <a:latin typeface="Calibri"/>
              </a:rPr>
              <a:t>) eres cubana.</a:t>
            </a:r>
            <a:endParaRPr lang="es-ES" b="0" i="0" u="none" strike="noStrike" baseline="0" dirty="0" smtClean="0">
              <a:latin typeface="Times New Roman"/>
            </a:endParaRP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672772230"/>
      </p:ext>
    </p:extLst>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rtl="0"/>
            <a:r>
              <a:rPr lang="es-ES" b="0" i="0" u="none" strike="noStrike" baseline="0" smtClean="0">
                <a:latin typeface="Calibri"/>
              </a:rPr>
              <a:t>Una tarjeta Read this postcard from Claudia de los Ríos.</a:t>
            </a: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378518201"/>
      </p:ext>
    </p:extLst>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rtl="0"/>
            <a:r>
              <a:rPr lang="en-US" b="0" i="0" u="none" strike="noStrike" baseline="0" smtClean="0">
                <a:latin typeface="Calibri"/>
              </a:rPr>
              <a:t>Claudia Write some things Claudia says about herself in her postcard.</a:t>
            </a: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968503159"/>
      </p:ext>
    </p:extLst>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763962"/>
          </a:xfrm>
        </p:spPr>
        <p:txBody>
          <a:bodyPr>
            <a:normAutofit/>
          </a:bodyPr>
          <a:lstStyle/>
          <a:p>
            <a:pPr marR="0" rtl="0"/>
            <a:r>
              <a:rPr lang="en-US" b="0" i="0" u="none" strike="noStrike" baseline="0" dirty="0" smtClean="0">
                <a:latin typeface="Calibri"/>
              </a:rPr>
              <a:t>Soy (just copy things she has written about herself in the postcard. Be sure to look up the words you don’t know!!)</a:t>
            </a:r>
            <a:endParaRPr lang="en-US" b="0" i="0" u="none" strike="noStrike" baseline="0" dirty="0" smtClean="0">
              <a:latin typeface="Times New Roman"/>
            </a:endParaRP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212048016"/>
      </p:ext>
    </p:extLst>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rtl="0"/>
            <a:r>
              <a:rPr lang="en-US" b="0" i="0" u="none" strike="noStrike" baseline="0" smtClean="0">
                <a:latin typeface="Calibri"/>
              </a:rPr>
              <a:t>Otra tarjeta Now write a postcard to Claudia. Tell her all about yourself.</a:t>
            </a:r>
            <a:endParaRPr lang="en-US" b="0" i="0" u="none" strike="noStrike" baseline="0" smtClean="0">
              <a:latin typeface="Times New Roman"/>
            </a:endParaRP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4107484830"/>
      </p:ext>
    </p:extLst>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74638"/>
            <a:ext cx="8153400" cy="4830762"/>
          </a:xfrm>
        </p:spPr>
        <p:txBody>
          <a:bodyPr>
            <a:normAutofit/>
          </a:bodyPr>
          <a:lstStyle/>
          <a:p>
            <a:pPr marR="0" rtl="0"/>
            <a:r>
              <a:rPr lang="es-ES" b="0" i="0" u="none" strike="noStrike" baseline="0" dirty="0" smtClean="0">
                <a:latin typeface="Calibri"/>
              </a:rPr>
              <a:t>Hola Claudia. ¿Cómo estas? Yo estoy bien. Soy (</a:t>
            </a:r>
            <a:r>
              <a:rPr lang="es-ES" b="0" i="0" u="none" strike="noStrike" baseline="0" dirty="0" err="1" smtClean="0">
                <a:latin typeface="Calibri"/>
              </a:rPr>
              <a:t>your</a:t>
            </a:r>
            <a:r>
              <a:rPr lang="es-ES" b="0" i="0" u="none" strike="noStrike" baseline="0" dirty="0" smtClean="0">
                <a:latin typeface="Calibri"/>
              </a:rPr>
              <a:t> </a:t>
            </a:r>
            <a:r>
              <a:rPr lang="es-ES" b="0" i="0" u="none" strike="noStrike" baseline="0" dirty="0" err="1" smtClean="0">
                <a:latin typeface="Calibri"/>
              </a:rPr>
              <a:t>name</a:t>
            </a:r>
            <a:r>
              <a:rPr lang="es-ES" b="0" i="0" u="none" strike="noStrike" baseline="0" dirty="0" smtClean="0">
                <a:latin typeface="Calibri"/>
              </a:rPr>
              <a:t>) y soy de (</a:t>
            </a:r>
            <a:r>
              <a:rPr lang="es-ES" b="0" i="0" u="none" strike="noStrike" baseline="0" dirty="0" err="1" smtClean="0">
                <a:latin typeface="Calibri"/>
              </a:rPr>
              <a:t>where</a:t>
            </a:r>
            <a:r>
              <a:rPr lang="es-ES" b="0" i="0" u="none" strike="noStrike" baseline="0" dirty="0" smtClean="0">
                <a:latin typeface="Calibri"/>
              </a:rPr>
              <a:t> </a:t>
            </a:r>
            <a:r>
              <a:rPr lang="es-ES" b="0" i="0" u="none" strike="noStrike" baseline="0" dirty="0" err="1" smtClean="0">
                <a:latin typeface="Calibri"/>
              </a:rPr>
              <a:t>you’re</a:t>
            </a:r>
            <a:r>
              <a:rPr lang="es-ES" b="0" i="0" u="none" strike="noStrike" baseline="0" dirty="0" smtClean="0">
                <a:latin typeface="Calibri"/>
              </a:rPr>
              <a:t> </a:t>
            </a:r>
            <a:r>
              <a:rPr lang="es-ES" b="0" i="0" u="none" strike="noStrike" baseline="0" dirty="0" err="1" smtClean="0">
                <a:latin typeface="Calibri"/>
              </a:rPr>
              <a:t>from</a:t>
            </a:r>
            <a:r>
              <a:rPr lang="es-ES" b="0" i="0" u="none" strike="noStrike" baseline="0" dirty="0" smtClean="0">
                <a:latin typeface="Calibri"/>
              </a:rPr>
              <a:t>). Soy alumno/a en el Colegio de </a:t>
            </a:r>
            <a:r>
              <a:rPr lang="es-ES" b="0" i="0" u="none" strike="noStrike" baseline="0" dirty="0" err="1" smtClean="0">
                <a:latin typeface="Calibri"/>
              </a:rPr>
              <a:t>Dallastown</a:t>
            </a:r>
            <a:r>
              <a:rPr lang="es-ES" b="0" i="0" u="none" strike="noStrike" baseline="0" dirty="0" smtClean="0">
                <a:latin typeface="Calibri"/>
              </a:rPr>
              <a:t>. Soy (</a:t>
            </a:r>
            <a:r>
              <a:rPr lang="es-ES" b="0" i="0" u="none" strike="noStrike" baseline="0" dirty="0" err="1" smtClean="0">
                <a:latin typeface="Calibri"/>
              </a:rPr>
              <a:t>descriptive</a:t>
            </a:r>
            <a:r>
              <a:rPr lang="es-ES" b="0" i="0" u="none" strike="noStrike" baseline="0" dirty="0" smtClean="0">
                <a:latin typeface="Calibri"/>
              </a:rPr>
              <a:t> </a:t>
            </a:r>
            <a:r>
              <a:rPr lang="es-ES" b="0" i="0" u="none" strike="noStrike" baseline="0" dirty="0" err="1" smtClean="0">
                <a:latin typeface="Calibri"/>
              </a:rPr>
              <a:t>words</a:t>
            </a:r>
            <a:r>
              <a:rPr lang="es-ES" b="0" i="0" u="none" strike="noStrike" baseline="0" dirty="0" smtClean="0">
                <a:latin typeface="Calibri"/>
              </a:rPr>
              <a:t> </a:t>
            </a:r>
            <a:r>
              <a:rPr lang="es-ES" b="0" i="0" u="none" strike="noStrike" baseline="0" dirty="0" err="1" smtClean="0">
                <a:latin typeface="Calibri"/>
              </a:rPr>
              <a:t>about</a:t>
            </a:r>
            <a:r>
              <a:rPr lang="es-ES" b="0" i="0" u="none" strike="noStrike" baseline="0" dirty="0" smtClean="0">
                <a:latin typeface="Calibri"/>
              </a:rPr>
              <a:t> </a:t>
            </a:r>
            <a:r>
              <a:rPr lang="es-ES" b="0" i="0" u="none" strike="noStrike" baseline="0" dirty="0" err="1" smtClean="0">
                <a:latin typeface="Calibri"/>
              </a:rPr>
              <a:t>you</a:t>
            </a:r>
            <a:r>
              <a:rPr lang="es-ES" b="0" i="0" u="none" strike="noStrike" baseline="0" dirty="0" smtClean="0">
                <a:latin typeface="Calibri"/>
              </a:rPr>
              <a:t>).</a:t>
            </a:r>
            <a:endParaRPr lang="es-ES" b="0" i="0" u="none" strike="noStrike" baseline="0" dirty="0" smtClean="0">
              <a:latin typeface="Times New Roman"/>
            </a:endParaRP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200184911"/>
      </p:ext>
    </p:extLst>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449762"/>
          </a:xfrm>
        </p:spPr>
        <p:txBody>
          <a:bodyPr>
            <a:normAutofit/>
          </a:bodyPr>
          <a:lstStyle/>
          <a:p>
            <a:pPr marR="0" rtl="0"/>
            <a:r>
              <a:rPr lang="en-US" b="0" i="0" u="none" strike="noStrike" baseline="0" dirty="0" smtClean="0">
                <a:latin typeface="Calibri"/>
              </a:rPr>
              <a:t>¿</a:t>
            </a:r>
            <a:r>
              <a:rPr lang="en-US" b="0" i="0" u="none" strike="noStrike" baseline="0" dirty="0" err="1" smtClean="0">
                <a:latin typeface="Calibri"/>
              </a:rPr>
              <a:t>Quién</a:t>
            </a:r>
            <a:r>
              <a:rPr lang="en-US" b="0" i="0" u="none" strike="noStrike" baseline="0" dirty="0" smtClean="0">
                <a:latin typeface="Calibri"/>
              </a:rPr>
              <a:t> </a:t>
            </a:r>
            <a:r>
              <a:rPr lang="en-US" b="0" i="0" u="none" strike="noStrike" baseline="0" dirty="0" err="1" smtClean="0">
                <a:latin typeface="Calibri"/>
              </a:rPr>
              <a:t>eres</a:t>
            </a:r>
            <a:r>
              <a:rPr lang="en-US" b="0" i="0" u="none" strike="noStrike" baseline="0" dirty="0" smtClean="0">
                <a:latin typeface="Calibri"/>
              </a:rPr>
              <a:t>? A young man has just walked up to you on the street. He recognizes you, but you are not sure who he is. Complete the conversation you are having with this person.</a:t>
            </a: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43299783"/>
      </p:ext>
    </p:extLst>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R="0" rtl="0"/>
            <a:r>
              <a:rPr lang="en-US" b="0" i="0" u="none" strike="noStrike" baseline="0" smtClean="0">
                <a:latin typeface="Calibri"/>
              </a:rPr>
              <a:t>MUCHACHO: Hola, ¿qué tal?</a:t>
            </a: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81010695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R="0" rtl="0"/>
            <a:r>
              <a:rPr lang="en-US" b="0" i="0" u="none" strike="noStrike" baseline="0" smtClean="0">
                <a:latin typeface="Calibri"/>
              </a:rPr>
              <a:t>1. Who is Quién</a:t>
            </a: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675819797"/>
      </p:ext>
    </p:extLst>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R="0" rtl="0"/>
            <a:r>
              <a:rPr lang="es-ES" b="0" i="0" u="none" strike="noStrike" baseline="0" smtClean="0">
                <a:latin typeface="Calibri"/>
              </a:rPr>
              <a:t>TÚ: Muy bien, gracias. ¿Y tú?</a:t>
            </a: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765852202"/>
      </p:ext>
    </p:extLst>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rtl="0"/>
            <a:r>
              <a:rPr lang="es-ES" b="0" i="0" u="none" strike="noStrike" baseline="0" smtClean="0">
                <a:latin typeface="Calibri"/>
              </a:rPr>
              <a:t>MUCHACHO: Muy bien, gracias. Tú eres __________________ (your name).</a:t>
            </a: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963133110"/>
      </p:ext>
    </p:extLst>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rtl="0"/>
            <a:r>
              <a:rPr lang="es-ES" b="0" i="0" u="none" strike="noStrike" baseline="0" smtClean="0">
                <a:latin typeface="Calibri"/>
              </a:rPr>
              <a:t>TÚ: Sí, soy __________________ (your name).</a:t>
            </a: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721381642"/>
      </p:ext>
    </p:extLst>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rtl="0"/>
            <a:r>
              <a:rPr lang="es-ES" b="0" i="0" u="none" strike="noStrike" baseline="0" smtClean="0">
                <a:latin typeface="Calibri"/>
              </a:rPr>
              <a:t>MUCHACHO: Tú eres el/la amigo(a) de Gloria Sánchez, ¿no?</a:t>
            </a: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953264365"/>
      </p:ext>
    </p:extLst>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rtl="0"/>
            <a:r>
              <a:rPr lang="es-ES" b="0" i="0" u="none" strike="noStrike" baseline="0" smtClean="0">
                <a:latin typeface="Calibri"/>
              </a:rPr>
              <a:t>TÚ: Sí, yo soy un(a) amigo(a) de Gloria Sánchez. Pero, perdón.</a:t>
            </a: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00332753"/>
      </p:ext>
    </p:extLst>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R="0" rtl="0"/>
            <a:r>
              <a:rPr lang="en-US" b="0" i="0" u="none" strike="noStrike" baseline="0" smtClean="0">
                <a:latin typeface="Calibri"/>
              </a:rPr>
              <a:t>¿Quién eres tú?</a:t>
            </a: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973241955"/>
      </p:ext>
    </p:extLst>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rtl="0"/>
            <a:r>
              <a:rPr lang="es-ES" b="0" i="0" u="none" strike="noStrike" baseline="0" smtClean="0">
                <a:latin typeface="Calibri"/>
              </a:rPr>
              <a:t>MUCHACHO: Yo soy Tomás. Tomás Smith.</a:t>
            </a: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004717749"/>
      </p:ext>
    </p:extLst>
  </p:cSld>
  <p:clrMapOvr>
    <a:masterClrMapping/>
  </p:clrMapOvr>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R="0" rtl="0"/>
            <a:r>
              <a:rPr lang="es-ES" b="0" i="0" u="none" strike="noStrike" baseline="0" smtClean="0">
                <a:latin typeface="Calibri"/>
              </a:rPr>
              <a:t>TÚ: Ay, sí. Tú eres de Miami, ¿no?</a:t>
            </a: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414456518"/>
      </p:ext>
    </p:extLst>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rtl="0"/>
            <a:r>
              <a:rPr lang="es-ES" b="0" i="0" u="none" strike="noStrike" baseline="0" smtClean="0">
                <a:latin typeface="Calibri"/>
              </a:rPr>
              <a:t>MUCHACHO: Sí, yo soy de Miami. Tú eres de Ponce, ¿no?</a:t>
            </a: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764388649"/>
      </p:ext>
    </p:extLst>
  </p:cSld>
  <p:clrMapOvr>
    <a:masterClrMapping/>
  </p:clrMapOvr>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849562"/>
          </a:xfrm>
        </p:spPr>
        <p:txBody>
          <a:bodyPr>
            <a:normAutofit/>
          </a:bodyPr>
          <a:lstStyle/>
          <a:p>
            <a:pPr marR="0" rtl="0"/>
            <a:r>
              <a:rPr lang="es-ES" b="0" i="0" u="none" strike="noStrike" baseline="0" dirty="0" smtClean="0">
                <a:latin typeface="Calibri"/>
              </a:rPr>
              <a:t>TÚ: Si, yo soy de Ponce y yo soy amigo(a) de Gloria también. Ella es muy simpática, ¿no?</a:t>
            </a: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77692945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5722</TotalTime>
  <Words>1626</Words>
  <Application>Microsoft Office PowerPoint</Application>
  <PresentationFormat>On-screen Show (4:3)</PresentationFormat>
  <Paragraphs>134</Paragraphs>
  <Slides>134</Slides>
  <Notes>0</Notes>
  <HiddenSlides>0</HiddenSlides>
  <MMClips>0</MMClips>
  <ScaleCrop>false</ScaleCrop>
  <HeadingPairs>
    <vt:vector size="4" baseType="variant">
      <vt:variant>
        <vt:lpstr>Theme</vt:lpstr>
      </vt:variant>
      <vt:variant>
        <vt:i4>1</vt:i4>
      </vt:variant>
      <vt:variant>
        <vt:lpstr>Slide Titles</vt:lpstr>
      </vt:variant>
      <vt:variant>
        <vt:i4>134</vt:i4>
      </vt:variant>
    </vt:vector>
  </HeadingPairs>
  <TitlesOfParts>
    <vt:vector size="135" baseType="lpstr">
      <vt:lpstr>Office Theme</vt:lpstr>
      <vt:lpstr>The students requested help with these pages before finishing the groupwork for the grade. I’m happy to help you at all times. Here it is.</vt:lpstr>
      <vt:lpstr>Yo Write as much as you can about yourself.</vt:lpstr>
      <vt:lpstr>Yo me llamo your name. Soy alumno/alumna del Colegio Dallastown. Soy de los Estados Unidos de América. Soy americano/a. Soy alto/a OR bajo/a. Soy moreno/a OR rubio/a. No soy mexicano/a. Etc. FILL ALL LINES FOR FULL CREDIT.</vt:lpstr>
      <vt:lpstr>Una pregunta Complete each question with the correct question word(s). Quién-Who?/Cómo-How?/De dónde-From where?</vt:lpstr>
      <vt:lpstr>1. The boy is from Texas.</vt:lpstr>
      <vt:lpstr>1. El muchacho es de Tejas.</vt:lpstr>
      <vt:lpstr>1. Who is from Texas? El muchacho is.</vt:lpstr>
      <vt:lpstr>1. ¿ _____________________ es de Tejas?</vt:lpstr>
      <vt:lpstr>1. Who is Quién</vt:lpstr>
      <vt:lpstr>2. ¿ Quién es de Tejas?</vt:lpstr>
      <vt:lpstr>2. Manolo is Texan.</vt:lpstr>
      <vt:lpstr>2. Manolo es tejano.</vt:lpstr>
      <vt:lpstr>2. Who is Texan? </vt:lpstr>
      <vt:lpstr>2. ¿ _____________________ es tejano?</vt:lpstr>
      <vt:lpstr>2. ¿Quién es tejano?</vt:lpstr>
      <vt:lpstr>3. Manolo es de Houston. Manolo is from Houston.</vt:lpstr>
      <vt:lpstr>3. From where is Manolo?</vt:lpstr>
      <vt:lpstr>3. ¿ _____________________ es Manolo?</vt:lpstr>
      <vt:lpstr>3. ¿ De dónde es Manolo?</vt:lpstr>
      <vt:lpstr>4. Manolo es alto y moreno. Manolo is tall and dark.</vt:lpstr>
      <vt:lpstr>4. How is Manolo? With SER, it’s permanent descriptions.</vt:lpstr>
      <vt:lpstr>4. ¿ _____________________ es Manolo?</vt:lpstr>
      <vt:lpstr>4. ¿ Cómo es Manolo?</vt:lpstr>
      <vt:lpstr>5. Manolo es un amigo de Guadalupe. Manolo is a friend of Guadalupe.</vt:lpstr>
      <vt:lpstr>5. Who is a friend of Manolo? Guadalupe is.</vt:lpstr>
      <vt:lpstr>5. ¿ _____________________ es una amiga de Manolo?</vt:lpstr>
      <vt:lpstr>5. ¿ Quién es una amiga de Manolo?</vt:lpstr>
      <vt:lpstr>Juanita Torres Here’s a picture of Juanita Torres. She’s from Bogotá, Colombia. Write four questions about her.</vt:lpstr>
      <vt:lpstr>1. ¿Quién es la muchacha?</vt:lpstr>
      <vt:lpstr>2. ¿De dónde es Juanita Torres?</vt:lpstr>
      <vt:lpstr>3. ¿Cómo es Juanita Torres?</vt:lpstr>
      <vt:lpstr>4. ¿Es alta o baja Juanita Torres?</vt:lpstr>
      <vt:lpstr>Don Quijote y Sancho Panza Here’s a picture of two famous characters in Spanish literature.</vt:lpstr>
      <vt:lpstr>Write as much as you can about each of them.</vt:lpstr>
      <vt:lpstr>1. Don Quijote es alto, Delgado (thin), viejo (old), inteligente y un poco loco (a little crazy). El monta en su caballo. Tiene (has) una lanza (lance) y una espada (sword) y un escudo (shield). Es un señor noble español.</vt:lpstr>
      <vt:lpstr>2. Sancho Panza es el sirviente de Don Quijote. Es bajo, gordo (pudgy), más joven (more young), no muy inteligente. El monta en su burrito. No tiene (has) una lanza (lance) ni una espada (sword) ni un escudo (shield). No es un señor noble español.</vt:lpstr>
      <vt:lpstr>Artículos—el, la, un, una</vt:lpstr>
      <vt:lpstr>Oye, ¿quién es? Complete the cartoon with el or la.</vt:lpstr>
      <vt:lpstr>Un alumno y una alumna Complete the sentences with un or una.</vt:lpstr>
      <vt:lpstr>1. Alan es ______ alumno en ______ escuela secundaria en Estados Unidos.</vt:lpstr>
      <vt:lpstr>1. Alan es un alumno en una escuela secundaria en Estados Unidos.</vt:lpstr>
      <vt:lpstr>2. Alejandra es ______ alumna en ______ colegio en Olivos, ______ suburbio de Buenos Aires.</vt:lpstr>
      <vt:lpstr>2. Alejandra es una alumna en un colegio en Olivos, un suburbio de Buenos Aires.</vt:lpstr>
      <vt:lpstr>3. Alejandra es una persona muy sincera.</vt:lpstr>
      <vt:lpstr>3. Alejandra es una persona muy sincera.</vt:lpstr>
      <vt:lpstr>4. Y Alan es un muchacho muy honesto.</vt:lpstr>
      <vt:lpstr>4. Y Alan es un muchacho muy honesto.</vt:lpstr>
      <vt:lpstr>Oye, ¿quién es ______ muchacho?</vt:lpstr>
      <vt:lpstr>Oye, ¿quién es el muchacho?</vt:lpstr>
      <vt:lpstr>¿Quién? ¿ ______ muchacho alto? </vt:lpstr>
      <vt:lpstr>¿Quién? ¿ el muchacho alto?</vt:lpstr>
      <vt:lpstr>Sí, él.</vt:lpstr>
      <vt:lpstr>Pues, él es Felipe Lugones.</vt:lpstr>
      <vt:lpstr>Él es alumno aquí en ______ Escuela Franklin.</vt:lpstr>
      <vt:lpstr>Él es alumno aquí en la Escuela Franklin.</vt:lpstr>
      <vt:lpstr>Y ______ muchacha, ¿quién es?</vt:lpstr>
      <vt:lpstr>Y la muchacha, ¿quién es?</vt:lpstr>
      <vt:lpstr>¿ ______ muchacha rubia?</vt:lpstr>
      <vt:lpstr>¿ la muchacha rubia?</vt:lpstr>
      <vt:lpstr>Pues, ella es ______ amiga de Felipe. Es Marisol Rodríguez.</vt:lpstr>
      <vt:lpstr>Pues, ella es una amiga de Felipe. Es Marisol Rodríguez.</vt:lpstr>
      <vt:lpstr>¿Es ella alumna en ______ Escuela Franklin también?</vt:lpstr>
      <vt:lpstr>¿Es ella alumna en la Escuela Franklin también?</vt:lpstr>
      <vt:lpstr>No, ella es alumna en ______ Colegio de San Agustín en Santurce.</vt:lpstr>
      <vt:lpstr>No, ella es alumna en el Colegio de San Agustín en Santurce.</vt:lpstr>
      <vt:lpstr>Adjetivos en el singular</vt:lpstr>
      <vt:lpstr>Presente del verbo ser en el singular</vt:lpstr>
      <vt:lpstr>Yo Answer the following questions about yourself.</vt:lpstr>
      <vt:lpstr>1. ¿Quién eres?</vt:lpstr>
      <vt:lpstr>Soy (your name).</vt:lpstr>
      <vt:lpstr>2. ¿De dónde eres?</vt:lpstr>
      <vt:lpstr>Soy de (place you’re from).</vt:lpstr>
      <vt:lpstr>3. ¿De qué nacionalidad eres?</vt:lpstr>
      <vt:lpstr>Soy americano/a OR Soy de nacionalidad americana. </vt:lpstr>
      <vt:lpstr>4. ¿Dónde eres alumno(a)?</vt:lpstr>
      <vt:lpstr>Soy alumno/a en el Colegio de Dallastown.</vt:lpstr>
      <vt:lpstr>5. ¿Cómo eres? ¿Qué tipo de persona eres?</vt:lpstr>
      <vt:lpstr>Soy (descriptive words in singular masculine or feminine endings!!).</vt:lpstr>
      <vt:lpstr>6. ¿De quién eres amigo(a)?</vt:lpstr>
      <vt:lpstr>Soy amigo/a de (name your friend or friends here!)</vt:lpstr>
      <vt:lpstr>Catalina This is Catalina. Tell her what you think about her.</vt:lpstr>
      <vt:lpstr>Catalina, tú eres muy bonita y muy inteligente. Tú estudias mucho. También lees (you read) mucho. Tú eres morena, alta, linda, guapa, y simpática (nice). Tú eres de Nueva York, pero (but) eres cubana.</vt:lpstr>
      <vt:lpstr>Una tarjeta Read this postcard from Claudia de los Ríos.</vt:lpstr>
      <vt:lpstr>Claudia Write some things Claudia says about herself in her postcard.</vt:lpstr>
      <vt:lpstr>Soy (just copy things she has written about herself in the postcard. Be sure to look up the words you don’t know!!)</vt:lpstr>
      <vt:lpstr>Otra tarjeta Now write a postcard to Claudia. Tell her all about yourself.</vt:lpstr>
      <vt:lpstr>Hola Claudia. ¿Cómo estas? Yo estoy bien. Soy (your name) y soy de (where you’re from). Soy alumno/a en el Colegio de Dallastown. Soy (descriptive words about you).</vt:lpstr>
      <vt:lpstr>¿Quién eres? A young man has just walked up to you on the street. He recognizes you, but you are not sure who he is. Complete the conversation you are having with this person.</vt:lpstr>
      <vt:lpstr>MUCHACHO: Hola, ¿qué tal?</vt:lpstr>
      <vt:lpstr>TÚ: Muy bien, gracias. ¿Y tú?</vt:lpstr>
      <vt:lpstr>MUCHACHO: Muy bien, gracias. Tú eres __________________ (your name).</vt:lpstr>
      <vt:lpstr>TÚ: Sí, soy __________________ (your name).</vt:lpstr>
      <vt:lpstr>MUCHACHO: Tú eres el/la amigo(a) de Gloria Sánchez, ¿no?</vt:lpstr>
      <vt:lpstr>TÚ: Sí, yo soy un(a) amigo(a) de Gloria Sánchez. Pero, perdón.</vt:lpstr>
      <vt:lpstr>¿Quién eres tú?</vt:lpstr>
      <vt:lpstr>MUCHACHO: Yo soy Tomás. Tomás Smith.</vt:lpstr>
      <vt:lpstr>TÚ: Ay, sí. Tú eres de Miami, ¿no?</vt:lpstr>
      <vt:lpstr>MUCHACHO: Sí, yo soy de Miami. Tú eres de Ponce, ¿no?</vt:lpstr>
      <vt:lpstr>TÚ: Si, yo soy de Ponce y yo soy amigo(a) de Gloria también. Ella es muy simpática, ¿no?</vt:lpstr>
      <vt:lpstr>MUCHACHO: Sí, es una amiga muy sincera. Es muy graciosa también.</vt:lpstr>
      <vt:lpstr>Más información: See whether you can understand the following reading.</vt:lpstr>
      <vt:lpstr>Simón Bolívar es un héroe famoso de Latinoamérica. </vt:lpstr>
      <vt:lpstr>Simon Bolivar is a famous hero of Latin America.</vt:lpstr>
      <vt:lpstr>Es de una familia noble y rica.No es de la ciudad. </vt:lpstr>
      <vt:lpstr>He is from a noble and rich family. He isn’t from the city.</vt:lpstr>
      <vt:lpstr>Simón Bolívar es de una región rural. Es del campo. </vt:lpstr>
      <vt:lpstr>Simon bolivar is from a rural region. He’s from the country.</vt:lpstr>
      <vt:lpstr>En la época de Simón Bolívar, Venezuela es una colonia de España. </vt:lpstr>
      <vt:lpstr>In the time of Simon Bolivar, Venezuela is a colony of Spain.</vt:lpstr>
      <vt:lpstr>No es un país independiente. </vt:lpstr>
      <vt:lpstr>It’s not an independent country.</vt:lpstr>
      <vt:lpstr>La mayoría de Latinoamérica es una colonia española. </vt:lpstr>
      <vt:lpstr>The majority of Latin America is a Spanish colony.</vt:lpstr>
      <vt:lpstr>Las ideas de Simón Bolívar son muy liberales. </vt:lpstr>
      <vt:lpstr>The ideas of SB are very liberal.</vt:lpstr>
      <vt:lpstr>Para él, Venezuela no debe1 ser una colonia. </vt:lpstr>
      <vt:lpstr>For him, Venezuela should not be a colony.</vt:lpstr>
      <vt:lpstr>Venezuela debe ser un país independiente. 1debe should</vt:lpstr>
      <vt:lpstr>Venezuela should be an independent country.</vt:lpstr>
      <vt:lpstr>En inglés Give the English word related to each of the following Spanish words. As you already know, these related words are called “cognates.”</vt:lpstr>
      <vt:lpstr>1. héroe </vt:lpstr>
      <vt:lpstr>hero</vt:lpstr>
      <vt:lpstr>2. famoso </vt:lpstr>
      <vt:lpstr>famous</vt:lpstr>
      <vt:lpstr>3. noble </vt:lpstr>
      <vt:lpstr>Noble, royal</vt:lpstr>
      <vt:lpstr>4. región rural </vt:lpstr>
      <vt:lpstr>Rural region</vt:lpstr>
      <vt:lpstr>5. colonia </vt:lpstr>
      <vt:lpstr>colony</vt:lpstr>
      <vt:lpstr>6. independiente </vt:lpstr>
      <vt:lpstr>independent</vt:lpstr>
      <vt:lpstr>Begin to write your autobiography in Spanish. You will have fun adding to it as you continue with your study of Spanish. To begin, tell who you are and where you are from. Indicate your nationality and tell where you are a student. Also, give a brief description of yourself. What do you look like? How would you describe your personality?</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students requested help with these pages before finishing the groupwork for the grade. I’m happy to help you at all times. Here it is.</dc:title>
  <dc:creator>English, Rodney</dc:creator>
  <cp:lastModifiedBy>English, Rodney</cp:lastModifiedBy>
  <cp:revision>3</cp:revision>
  <dcterms:created xsi:type="dcterms:W3CDTF">2011-09-26T11:33:25Z</dcterms:created>
  <dcterms:modified xsi:type="dcterms:W3CDTF">2011-09-30T10:56:02Z</dcterms:modified>
</cp:coreProperties>
</file>