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  <p:sldId id="256" r:id="rId6"/>
    <p:sldId id="257" r:id="rId7"/>
    <p:sldId id="258" r:id="rId8"/>
    <p:sldId id="259" r:id="rId9"/>
    <p:sldId id="260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F479-5D52-4C79-B736-EFC1FE45FF6D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E232-C6D7-4780-AAB3-C1DA14813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90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F479-5D52-4C79-B736-EFC1FE45FF6D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E232-C6D7-4780-AAB3-C1DA14813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03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F479-5D52-4C79-B736-EFC1FE45FF6D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E232-C6D7-4780-AAB3-C1DA14813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45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F479-5D52-4C79-B736-EFC1FE45FF6D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E232-C6D7-4780-AAB3-C1DA14813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226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F479-5D52-4C79-B736-EFC1FE45FF6D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E232-C6D7-4780-AAB3-C1DA14813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05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F479-5D52-4C79-B736-EFC1FE45FF6D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E232-C6D7-4780-AAB3-C1DA14813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83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F479-5D52-4C79-B736-EFC1FE45FF6D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E232-C6D7-4780-AAB3-C1DA14813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15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F479-5D52-4C79-B736-EFC1FE45FF6D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E232-C6D7-4780-AAB3-C1DA14813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13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F479-5D52-4C79-B736-EFC1FE45FF6D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E232-C6D7-4780-AAB3-C1DA14813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837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F479-5D52-4C79-B736-EFC1FE45FF6D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E232-C6D7-4780-AAB3-C1DA14813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16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F479-5D52-4C79-B736-EFC1FE45FF6D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E232-C6D7-4780-AAB3-C1DA14813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029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1F479-5D52-4C79-B736-EFC1FE45FF6D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0E232-C6D7-4780-AAB3-C1DA14813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73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71094" y="924109"/>
            <a:ext cx="58985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Law</a:t>
            </a:r>
          </a:p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Chapter 8 Notes – Criminal Law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redlawutah.com/wp-content/uploads/2013/12/Red-Law-Ogden-Utah-Criminal-Law-Attorne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87" y="2005754"/>
            <a:ext cx="11373816" cy="4374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72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5583" y="441571"/>
            <a:ext cx="82241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Criminal Law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law created by the legislature (statutory) for the health, welfare, safety, and general goods of the public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55434" y="1516300"/>
            <a:ext cx="55614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effectLst/>
                <a:latin typeface="Times New Roman" panose="02020603050405020304" pitchFamily="18" charset="0"/>
              </a:rPr>
              <a:t>Purposes of Criminal Law</a:t>
            </a:r>
          </a:p>
          <a:p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Protection of society</a:t>
            </a:r>
            <a:endParaRPr lang="en-US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2. Deterrence   </a:t>
            </a:r>
            <a:endParaRPr lang="en-US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3.  Rehabilitation</a:t>
            </a:r>
            <a:endParaRPr lang="en-US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4.  Incapacitation</a:t>
            </a:r>
            <a:endParaRPr lang="en-US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5.  Retribution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4" name="Picture 2" descr="http://www.jzlawfirm.com/i/content/img_slideshow_criminal-law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04" y="1431705"/>
            <a:ext cx="5177013" cy="291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4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9346" y="365802"/>
            <a:ext cx="78546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 post facto law 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(Article 1, Section 9) – an individual cannot be punished for committing an act that was legal at the time but has recently been changed to illegal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74080" y="4345969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Strict liability law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crimes that do not require a guilty state of mind; the act itself is criminal, regardless of the knowledge or intent of the person committing the act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8" name="Picture 2" descr="http://lowres.jantoo.com/religion-post_facto-apply-moses-mount_sinai-hebrew-12262736_lo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088" y="130218"/>
            <a:ext cx="2466130" cy="345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cdn.thinkprogress.org/wp-content/uploads/2014/01/1274971_10201809108330598_702111079_o-972x6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52" y="2868321"/>
            <a:ext cx="5607654" cy="371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2073" y="249892"/>
            <a:ext cx="98695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Model Penal Code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=&gt; a collection of criminal statutes; it was created for the states to adopt in whole or in part, and has helped create uniformity in criminal law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4349" y="1801789"/>
            <a:ext cx="58126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Felony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=&gt; any offense punishable by death or imprisonment exceeding one year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98774" y="468417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Misdemeanor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=&gt; crime punishable by a fine or by detention of one year or less in a jail or an institution other than a penitentiary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4" name="Picture 4" descr="http://www.wtae.com/image/view/-/23073170/highRes/1/-/maxh/480/maxw/640/-/w91gfz/-/crime-stats-graph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044" y="1255175"/>
            <a:ext cx="4975538" cy="279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cnbs.pl/wp-content/uploads/2012/05/przestepczosc-ny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57" y="2947916"/>
            <a:ext cx="4416425" cy="368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19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1648" y="227673"/>
            <a:ext cx="117162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felonies and misdemeanors are often then divided into subclasses for sentencing</a:t>
            </a:r>
            <a:endParaRPr lang="en-US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- the judge s responsible for imposing the sentence; the sentences are mandatory for certain charges, while others may give a range of years </a:t>
            </a:r>
            <a:endParaRPr lang="en-US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- in criminal law, the government prosecutes the offender to punish the person who caused the injuries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46" name="Picture 2" descr="http://www.penn-law.com/photos/sentencing_tab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084" y="1800635"/>
            <a:ext cx="5947781" cy="481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tribwpmt.files.wordpress.com/2014/07/sentencing_400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45" y="2535997"/>
            <a:ext cx="4931015" cy="369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773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4185" y="133773"/>
            <a:ext cx="6196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Two basic elements are included in all crimes: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46888" y="256819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729648" y="1244007"/>
            <a:ext cx="42937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 </a:t>
            </a:r>
            <a:r>
              <a:rPr lang="en-US" sz="20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mens</a:t>
            </a:r>
            <a:r>
              <a:rPr lang="en-US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rea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(“guilty mind”) =&gt; the mental state required as an element to convict one of criminal conduct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4185" y="4882452"/>
            <a:ext cx="114889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marR="0">
              <a:spcBef>
                <a:spcPts val="0"/>
              </a:spcBef>
              <a:spcAft>
                <a:spcPts val="0"/>
              </a:spcAft>
            </a:pPr>
            <a:r>
              <a:rPr lang="en-US" sz="24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Concurrence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when both the physical and metal elements of the crime are present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6327" y="1244007"/>
            <a:ext cx="35630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actus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reus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(“wrongful act”) =&gt; the element of physical conduct necessary to commit a criminal act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http://www.buzzle.com/img/articleImages/610110-3749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801" y="688482"/>
            <a:ext cx="3720847" cy="400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260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9445" y="4409786"/>
            <a:ext cx="84409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General Intent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requires only knowledge of the likelihood of the result of the act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170" name="Picture 2" descr="http://www.legalflip.com/uploadedimages/3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554" y="556300"/>
            <a:ext cx="3986078" cy="264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losangelescriminallawyer.pro/photos/code-2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33" y="3451123"/>
            <a:ext cx="3937818" cy="262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265160"/>
            <a:ext cx="33229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7200"/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Two Basic Subtypes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331545"/>
            <a:ext cx="75954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 </a:t>
            </a:r>
            <a:r>
              <a:rPr lang="en-US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Specific Intent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requires that the actor formed the actual intent to achieve the result of the crime </a:t>
            </a:r>
            <a:endParaRPr lang="en-US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732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2332" y="456889"/>
            <a:ext cx="24737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Parties to Crimes</a:t>
            </a:r>
            <a:endParaRPr lang="en-US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1168" y="1061287"/>
            <a:ext cx="63321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 </a:t>
            </a:r>
            <a:r>
              <a:rPr lang="en-US" sz="2400" b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Principal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the person who commits the crime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1168" y="2476591"/>
            <a:ext cx="81607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 </a:t>
            </a:r>
            <a:r>
              <a:rPr lang="en-US" sz="2400" b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Accomplice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someone who helps the principal commit the crime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918" y="3828946"/>
            <a:ext cx="72904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Accessory Before the Fact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help to plan the commission of the crime; this person can usually be charged with the same crime and can receive the same punishment as the principal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973116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Accessory After the Fact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person who, knowing a crime has been committed, helps the principal or an accomplice avoid capture or helps them escape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194" name="Picture 2" descr="http://worth1000.s3.amazonaws.com/submissions/4785500/4785762_cd04_625x1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443" y="169099"/>
            <a:ext cx="1651499" cy="2246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img2.wikia.nocookie.net/__cb20100621164611/breakingbad/images/thumb/6/66/Jesse-Mugshot-760.jpg/500px-Jesse-Mugshot-7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9034" y="2100230"/>
            <a:ext cx="3176913" cy="223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898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9067FF81BBBD47BA4A069EF2DA9C8C" ma:contentTypeVersion="0" ma:contentTypeDescription="Create a new document." ma:contentTypeScope="" ma:versionID="e34a4dfb3734c3ce823b6022f39707c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d070267bddf29459d3ef35caef15df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62A34BB-0580-4490-B29C-20A9653C97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72013E1-DB98-4202-BCEA-4EABD0FFD08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9DCD0C-51DF-414D-BC8E-A2CB0FDFEADD}">
  <ds:schemaRefs>
    <ds:schemaRef ds:uri="http://purl.org/dc/elements/1.1/"/>
    <ds:schemaRef ds:uri="http://www.w3.org/XML/1998/namespace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377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DASD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Myers, John</dc:creator>
  <cp:lastModifiedBy>Myers, John</cp:lastModifiedBy>
  <cp:revision>10</cp:revision>
  <dcterms:created xsi:type="dcterms:W3CDTF">2016-01-04T13:11:57Z</dcterms:created>
  <dcterms:modified xsi:type="dcterms:W3CDTF">2016-01-04T20:08:43Z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0x010100D49067FF81BBBD47BA4A069EF2DA9C8C</vt:lpwstr>
  </property>
</Properties>
</file>