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5"/>
    <p:sldMasterId id="2147484237" r:id="rId6"/>
    <p:sldMasterId id="2147484242" r:id="rId7"/>
    <p:sldMasterId id="2147484247" r:id="rId8"/>
  </p:sldMasterIdLst>
  <p:notesMasterIdLst>
    <p:notesMasterId r:id="rId33"/>
  </p:notesMasterIdLst>
  <p:sldIdLst>
    <p:sldId id="328" r:id="rId9"/>
    <p:sldId id="354" r:id="rId10"/>
    <p:sldId id="330" r:id="rId11"/>
    <p:sldId id="387" r:id="rId12"/>
    <p:sldId id="400" r:id="rId13"/>
    <p:sldId id="408" r:id="rId14"/>
    <p:sldId id="393" r:id="rId15"/>
    <p:sldId id="331" r:id="rId16"/>
    <p:sldId id="367" r:id="rId17"/>
    <p:sldId id="368" r:id="rId18"/>
    <p:sldId id="409" r:id="rId19"/>
    <p:sldId id="410" r:id="rId20"/>
    <p:sldId id="373" r:id="rId21"/>
    <p:sldId id="411" r:id="rId22"/>
    <p:sldId id="412" r:id="rId23"/>
    <p:sldId id="413" r:id="rId24"/>
    <p:sldId id="394" r:id="rId25"/>
    <p:sldId id="384" r:id="rId26"/>
    <p:sldId id="385" r:id="rId27"/>
    <p:sldId id="395" r:id="rId28"/>
    <p:sldId id="396" r:id="rId29"/>
    <p:sldId id="397" r:id="rId30"/>
    <p:sldId id="398" r:id="rId31"/>
    <p:sldId id="399" r:id="rId32"/>
  </p:sldIdLst>
  <p:sldSz cx="9144000" cy="6858000" type="screen4x3"/>
  <p:notesSz cx="6858000" cy="9144000"/>
  <p:custShowLst>
    <p:custShow name="Participant Leaders" id="0">
      <p:sldLst>
        <p:sld r:id="rId28"/>
      </p:sldLst>
    </p:custShow>
    <p:custShow name="Team Scores" id="1">
      <p:sldLst>
        <p:sld r:id="rId29"/>
      </p:sldLst>
    </p:custShow>
    <p:custShow name="Team MVP" id="2">
      <p:sldLst>
        <p:sld r:id="rId30"/>
      </p:sldLst>
    </p:custShow>
    <p:custShow name="Fastest" id="3">
      <p:sldLst>
        <p:sld r:id="rId31"/>
      </p:sldLst>
    </p:custShow>
    <p:custShow name="Whiteboard" id="4">
      <p:sldLst>
        <p:sld r:id="rId32"/>
      </p:sldLst>
    </p:custShow>
  </p:custShowLst>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A"/>
    <a:srgbClr val="100C20"/>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84" autoAdjust="0"/>
    <p:restoredTop sz="92000" autoAdjust="0"/>
  </p:normalViewPr>
  <p:slideViewPr>
    <p:cSldViewPr>
      <p:cViewPr varScale="1">
        <p:scale>
          <a:sx n="105" d="100"/>
          <a:sy n="105" d="100"/>
        </p:scale>
        <p:origin x="9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1A1D2E2-E6A8-4AD9-BFF3-9897D71E0DF5}" type="datetimeFigureOut">
              <a:rPr lang="en-US"/>
              <a:pPr>
                <a:defRPr/>
              </a:pPr>
              <a:t>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8504738-E67E-4BE4-98A7-AC4EC17F165A}" type="slidenum">
              <a:rPr lang="en-US"/>
              <a:pPr>
                <a:defRPr/>
              </a:pPr>
              <a:t>‹#›</a:t>
            </a:fld>
            <a:endParaRPr lang="en-US"/>
          </a:p>
        </p:txBody>
      </p:sp>
    </p:spTree>
    <p:extLst>
      <p:ext uri="{BB962C8B-B14F-4D97-AF65-F5344CB8AC3E}">
        <p14:creationId xmlns:p14="http://schemas.microsoft.com/office/powerpoint/2010/main" val="1075740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7FECC08-EEC1-4E5E-B56D-689D65D4C99C}"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6F98F15-BCD0-453A-8A66-7DE45C82FA7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54709CA-02DB-4290-B7AC-B8B5986D5D5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2341CAB-38EC-4C56-8597-4EE029667B56}"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B5994A6-C884-4836-919D-7B01CEA1A379}"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A915E97-2C5F-4D55-88FE-5355CE2C0C8D}"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B35BC10-088B-47FE-9AB6-3DEF0DF96713}"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D74998F-3CC3-4845-9B24-8FFC82792319}"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B6FBB88-328A-4C44-8613-7EB49B314055}"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s/slide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s/slide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MCJROTCLogo2.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241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ctr">
              <a:defRPr sz="4800" b="1">
                <a:solidFill>
                  <a:schemeClr val="bg1"/>
                </a:solidFill>
              </a:defRPr>
            </a:lvl1pPr>
            <a:extLst/>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3F3E020C-0AA8-4A02-ABA5-0A16F0F0948D}" type="slidenum">
              <a:rPr lang="en-US"/>
              <a:pPr>
                <a:defRPr/>
              </a:pPr>
              <a:t>‹#›</a:t>
            </a:fld>
            <a:endParaRPr lang="en-US"/>
          </a:p>
        </p:txBody>
      </p:sp>
    </p:spTree>
    <p:extLst>
      <p:ext uri="{BB962C8B-B14F-4D97-AF65-F5344CB8AC3E}">
        <p14:creationId xmlns:p14="http://schemas.microsoft.com/office/powerpoint/2010/main" val="238813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143000"/>
          </a:xfrm>
        </p:spPr>
        <p:txBody>
          <a:bodyPr lIns="73152" bIns="0" anchor="b">
            <a:sp3d prstMaterial="matte"/>
          </a:bodyPr>
          <a:lstStyle>
            <a:lvl1pPr algn="l">
              <a:defRPr sz="3200" b="0"/>
            </a:lvl1pPr>
            <a:extLst/>
          </a:lstStyle>
          <a:p>
            <a:r>
              <a:rPr lang="en-US"/>
              <a:t>Click to edit Master title style</a:t>
            </a:r>
            <a:endParaRPr lang="en-US" dirty="0"/>
          </a:p>
        </p:txBody>
      </p:sp>
      <p:sp>
        <p:nvSpPr>
          <p:cNvPr id="3" name="Picture Placeholder 2"/>
          <p:cNvSpPr>
            <a:spLocks noGrp="1"/>
          </p:cNvSpPr>
          <p:nvPr>
            <p:ph type="pic" idx="1"/>
          </p:nvPr>
        </p:nvSpPr>
        <p:spPr>
          <a:xfrm>
            <a:off x="2903805" y="1828800"/>
            <a:ext cx="6247397" cy="4419600"/>
          </a:xfrm>
          <a:solidFill>
            <a:srgbClr val="00133A"/>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5" name="Footer Placeholder 5"/>
          <p:cNvSpPr>
            <a:spLocks noGrp="1"/>
          </p:cNvSpPr>
          <p:nvPr>
            <p:ph type="ftr" sz="quarter" idx="10"/>
          </p:nvPr>
        </p:nvSpPr>
        <p:spPr>
          <a:xfrm>
            <a:off x="1828800" y="6477000"/>
            <a:ext cx="5194300" cy="201613"/>
          </a:xfrm>
        </p:spPr>
        <p:txBody>
          <a:bodyPr/>
          <a:lstStyle>
            <a:lvl1pPr>
              <a:defRPr>
                <a:solidFill>
                  <a:schemeClr val="bg1">
                    <a:shade val="50000"/>
                  </a:schemeClr>
                </a:solidFill>
              </a:defRPr>
            </a:lvl1pPr>
          </a:lstStyle>
          <a:p>
            <a:pPr>
              <a:defRPr/>
            </a:pPr>
            <a:r>
              <a:rPr lang="en-US"/>
              <a:t>LE1-C1S3T2pg 31-39  The Leadership Traits</a:t>
            </a:r>
            <a:endParaRPr lang="en-US" dirty="0"/>
          </a:p>
        </p:txBody>
      </p:sp>
      <p:sp>
        <p:nvSpPr>
          <p:cNvPr id="6" name="Slide Number Placeholder 6"/>
          <p:cNvSpPr>
            <a:spLocks noGrp="1"/>
          </p:cNvSpPr>
          <p:nvPr>
            <p:ph type="sldNum" sz="quarter" idx="11"/>
          </p:nvPr>
        </p:nvSpPr>
        <p:spPr>
          <a:xfrm>
            <a:off x="8305800" y="6477000"/>
            <a:ext cx="733425" cy="201613"/>
          </a:xfrm>
          <a:prstGeom prst="rect">
            <a:avLst/>
          </a:prstGeom>
        </p:spPr>
        <p:txBody>
          <a:bodyPr/>
          <a:lstStyle>
            <a:lvl1pPr>
              <a:defRPr>
                <a:latin typeface="Arial" charset="0"/>
                <a:cs typeface="Arial" charset="0"/>
              </a:defRPr>
            </a:lvl1pPr>
          </a:lstStyle>
          <a:p>
            <a:pPr>
              <a:defRPr/>
            </a:pPr>
            <a:fld id="{01CD0A2B-2446-45E5-9E66-D32114AC035B}" type="slidenum">
              <a:rPr lang="en-US"/>
              <a:pPr>
                <a:defRPr/>
              </a:pPr>
              <a:t>‹#›</a:t>
            </a:fld>
            <a:endParaRPr lang="en-US"/>
          </a:p>
        </p:txBody>
      </p:sp>
    </p:spTree>
    <p:extLst>
      <p:ext uri="{BB962C8B-B14F-4D97-AF65-F5344CB8AC3E}">
        <p14:creationId xmlns:p14="http://schemas.microsoft.com/office/powerpoint/2010/main" val="25886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4"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3B4335B2-1B7C-416A-BAE0-2DE872D246E9}" type="slidenum">
              <a:rPr lang="en-US"/>
              <a:pPr>
                <a:defRPr/>
              </a:pPr>
              <a:t>‹#›</a:t>
            </a:fld>
            <a:endParaRPr lang="en-US"/>
          </a:p>
        </p:txBody>
      </p:sp>
    </p:spTree>
    <p:extLst>
      <p:ext uri="{BB962C8B-B14F-4D97-AF65-F5344CB8AC3E}">
        <p14:creationId xmlns:p14="http://schemas.microsoft.com/office/powerpoint/2010/main" val="268066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81800" cy="993775"/>
          </a:xfrm>
        </p:spPr>
        <p:txBody>
          <a:bodyPr/>
          <a:lstStyle/>
          <a:p>
            <a:r>
              <a:rPr lang="en-US" dirty="0"/>
              <a:t>Click to edit Master title</a:t>
            </a:r>
          </a:p>
        </p:txBody>
      </p:sp>
      <p:sp>
        <p:nvSpPr>
          <p:cNvPr id="3" name="Subtitle 2"/>
          <p:cNvSpPr>
            <a:spLocks noGrp="1"/>
          </p:cNvSpPr>
          <p:nvPr>
            <p:ph type="subTitle" idx="1"/>
          </p:nvPr>
        </p:nvSpPr>
        <p:spPr>
          <a:xfrm>
            <a:off x="14478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1828800" y="6477000"/>
            <a:ext cx="5486400" cy="244475"/>
          </a:xfrm>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7BB6428C-7A3F-418B-A33C-6B6AC36D5142}" type="slidenum">
              <a:rPr lang="en-US"/>
              <a:pPr>
                <a:defRPr/>
              </a:pPr>
              <a:t>‹#›</a:t>
            </a:fld>
            <a:endParaRPr lang="en-US" dirty="0"/>
          </a:p>
        </p:txBody>
      </p:sp>
    </p:spTree>
    <p:extLst>
      <p:ext uri="{BB962C8B-B14F-4D97-AF65-F5344CB8AC3E}">
        <p14:creationId xmlns:p14="http://schemas.microsoft.com/office/powerpoint/2010/main" val="6311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2" descr="Logo Wednesday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l">
              <a:defRPr sz="4800" b="1">
                <a:solidFill>
                  <a:schemeClr val="bg1"/>
                </a:solidFill>
              </a:defRPr>
            </a:lvl1pPr>
            <a:extLst/>
          </a:lstStyle>
          <a:p>
            <a:r>
              <a:rPr lang="en-US" dirty="0"/>
              <a:t>Click to edit Master title style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28CE307A-E488-4279-9F61-F8F1254EB187}" type="slidenum">
              <a:rPr lang="en-US"/>
              <a:pPr>
                <a:defRPr/>
              </a:pPr>
              <a:t>‹#›</a:t>
            </a:fld>
            <a:endParaRPr lang="en-US"/>
          </a:p>
        </p:txBody>
      </p:sp>
    </p:spTree>
    <p:extLst>
      <p:ext uri="{BB962C8B-B14F-4D97-AF65-F5344CB8AC3E}">
        <p14:creationId xmlns:p14="http://schemas.microsoft.com/office/powerpoint/2010/main" val="586248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esson Title Slide">
    <p:spTree>
      <p:nvGrpSpPr>
        <p:cNvPr id="1" name=""/>
        <p:cNvGrpSpPr/>
        <p:nvPr/>
      </p:nvGrpSpPr>
      <p:grpSpPr>
        <a:xfrm>
          <a:off x="0" y="0"/>
          <a:ext cx="0" cy="0"/>
          <a:chOff x="0" y="0"/>
          <a:chExt cx="0" cy="0"/>
        </a:xfrm>
      </p:grpSpPr>
      <p:sp>
        <p:nvSpPr>
          <p:cNvPr id="2" name="Rectangle 1"/>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3" name="Rectangle 2"/>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1752600" y="381000"/>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0">
                <a:solidFill>
                  <a:schemeClr val="bg1"/>
                </a:solidFill>
              </a:rPr>
              <a:t>Purpose</a:t>
            </a:r>
          </a:p>
        </p:txBody>
      </p:sp>
      <p:sp>
        <p:nvSpPr>
          <p:cNvPr id="5" name="TextBox 4"/>
          <p:cNvSpPr txBox="1">
            <a:spLocks noChangeArrowheads="1"/>
          </p:cNvSpPr>
          <p:nvPr userDrawn="1"/>
        </p:nvSpPr>
        <p:spPr bwMode="auto">
          <a:xfrm>
            <a:off x="533400" y="220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400">
                <a:solidFill>
                  <a:schemeClr val="bg1"/>
                </a:solidFill>
              </a:rPr>
              <a:t>Click to Add Purpose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8B3B901C-471C-432B-9584-61E2AEE19C51}" type="slidenum">
              <a:rPr lang="en-US"/>
              <a:pPr>
                <a:defRPr/>
              </a:pPr>
              <a:t>‹#›</a:t>
            </a:fld>
            <a:endParaRPr lang="en-US"/>
          </a:p>
        </p:txBody>
      </p:sp>
    </p:spTree>
    <p:extLst>
      <p:ext uri="{BB962C8B-B14F-4D97-AF65-F5344CB8AC3E}">
        <p14:creationId xmlns:p14="http://schemas.microsoft.com/office/powerpoint/2010/main" val="374521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75D35556-D70D-43FA-8FB2-7EAA80C2ACC0}" type="slidenum">
              <a:rPr lang="en-US"/>
              <a:pPr>
                <a:defRPr/>
              </a:pPr>
              <a:t>‹#›</a:t>
            </a:fld>
            <a:endParaRPr lang="en-US"/>
          </a:p>
        </p:txBody>
      </p:sp>
    </p:spTree>
    <p:extLst>
      <p:ext uri="{BB962C8B-B14F-4D97-AF65-F5344CB8AC3E}">
        <p14:creationId xmlns:p14="http://schemas.microsoft.com/office/powerpoint/2010/main" val="104865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4372F9F9-6C2F-4B44-B765-AE227BD89748}" type="slidenum">
              <a:rPr lang="en-US"/>
              <a:pPr>
                <a:defRPr/>
              </a:pPr>
              <a:t>‹#›</a:t>
            </a:fld>
            <a:endParaRPr lang="en-US"/>
          </a:p>
        </p:txBody>
      </p:sp>
    </p:spTree>
    <p:extLst>
      <p:ext uri="{BB962C8B-B14F-4D97-AF65-F5344CB8AC3E}">
        <p14:creationId xmlns:p14="http://schemas.microsoft.com/office/powerpoint/2010/main" val="1229519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Tree>
    <p:extLst>
      <p:ext uri="{BB962C8B-B14F-4D97-AF65-F5344CB8AC3E}">
        <p14:creationId xmlns:p14="http://schemas.microsoft.com/office/powerpoint/2010/main" val="3980114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W Q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0" y="0"/>
            <a:ext cx="7223760" cy="1403350"/>
          </a:xfrm>
        </p:spPr>
        <p:txBody>
          <a:bodyPr/>
          <a:lstStyle>
            <a:lvl1pPr>
              <a:defRPr/>
            </a:lvl1pPr>
            <a:extLst/>
          </a:lstStyle>
          <a:p>
            <a:r>
              <a:rPr lang="en-US" dirty="0"/>
              <a:t>Key Word Question Slide Index</a:t>
            </a:r>
          </a:p>
        </p:txBody>
      </p:sp>
      <p:sp>
        <p:nvSpPr>
          <p:cNvPr id="5" name="Text Placeholder 10">
            <a:extLst>
              <a:ext uri="{FF2B5EF4-FFF2-40B4-BE49-F238E27FC236}">
                <a16:creationId xmlns:a16="http://schemas.microsoft.com/office/drawing/2014/main" id="{5B72137A-D12F-48D2-9ACE-83BA9D32A520}"/>
              </a:ext>
            </a:extLst>
          </p:cNvPr>
          <p:cNvSpPr>
            <a:spLocks noGrp="1"/>
          </p:cNvSpPr>
          <p:nvPr>
            <p:ph type="body" sz="quarter" idx="10"/>
          </p:nvPr>
        </p:nvSpPr>
        <p:spPr>
          <a:xfrm>
            <a:off x="307975" y="2045731"/>
            <a:ext cx="8520113" cy="4163875"/>
          </a:xfrm>
          <a:noFill/>
          <a:ln>
            <a:noFill/>
          </a:ln>
        </p:spPr>
        <p:txBody>
          <a:bodyPr/>
          <a:lstStyle>
            <a:lvl1pPr marL="514350" indent="-514350">
              <a:spcBef>
                <a:spcPts val="0"/>
              </a:spcBef>
              <a:spcAft>
                <a:spcPts val="1200"/>
              </a:spcAft>
              <a:buClr>
                <a:schemeClr val="accent1">
                  <a:lumMod val="10000"/>
                </a:schemeClr>
              </a:buClr>
              <a:buSzPct val="100000"/>
              <a:buFont typeface="+mj-lt"/>
              <a:buAutoNum type="arabicPeriod"/>
              <a:defRPr>
                <a:solidFill>
                  <a:schemeClr val="accent1">
                    <a:lumMod val="10000"/>
                  </a:schemeClr>
                </a:solidFill>
              </a:defRPr>
            </a:lvl1pPr>
            <a:lvl2pPr marL="971550" indent="-514350">
              <a:spcBef>
                <a:spcPts val="0"/>
              </a:spcBef>
              <a:spcAft>
                <a:spcPts val="1200"/>
              </a:spcAft>
              <a:buClr>
                <a:schemeClr val="accent1">
                  <a:lumMod val="10000"/>
                </a:schemeClr>
              </a:buClr>
              <a:buFont typeface="+mj-lt"/>
              <a:buAutoNum type="arabicPeriod"/>
              <a:defRPr>
                <a:solidFill>
                  <a:schemeClr val="accent1">
                    <a:lumMod val="10000"/>
                  </a:schemeClr>
                </a:solidFill>
              </a:defRPr>
            </a:lvl2pPr>
            <a:lvl3pPr marL="1223963"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3pPr>
            <a:lvl4pPr marL="1490662"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4pPr>
            <a:lvl5pPr marL="1700212"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58028B6-F1AF-417F-9B3D-86484EBCE5CB}"/>
              </a:ext>
            </a:extLst>
          </p:cNvPr>
          <p:cNvSpPr/>
          <p:nvPr userDrawn="1"/>
        </p:nvSpPr>
        <p:spPr>
          <a:xfrm>
            <a:off x="-32657" y="1676400"/>
            <a:ext cx="9176657" cy="369332"/>
          </a:xfrm>
          <a:prstGeom prst="rect">
            <a:avLst/>
          </a:prstGeom>
        </p:spPr>
        <p:txBody>
          <a:bodyPr wrap="square">
            <a:spAutoFit/>
          </a:bodyPr>
          <a:lstStyle/>
          <a:p>
            <a:pPr lvl="0" algn="ctr" eaLnBrk="0" hangingPunct="0">
              <a:defRPr/>
            </a:pPr>
            <a:r>
              <a:rPr lang="en-US" b="1" i="1" dirty="0">
                <a:solidFill>
                  <a:schemeClr val="accent1">
                    <a:lumMod val="10000"/>
                  </a:schemeClr>
                </a:solidFill>
                <a:latin typeface="Calibri"/>
              </a:rPr>
              <a:t>Click any link below to go directly to polling that question.</a:t>
            </a:r>
          </a:p>
        </p:txBody>
      </p:sp>
      <p:sp>
        <p:nvSpPr>
          <p:cNvPr id="8" name="TextBox 7">
            <a:extLst>
              <a:ext uri="{FF2B5EF4-FFF2-40B4-BE49-F238E27FC236}">
                <a16:creationId xmlns:a16="http://schemas.microsoft.com/office/drawing/2014/main" id="{D4B9067C-20A6-4209-A30E-FA9CB35783C6}"/>
              </a:ext>
            </a:extLst>
          </p:cNvPr>
          <p:cNvSpPr txBox="1"/>
          <p:nvPr userDrawn="1"/>
        </p:nvSpPr>
        <p:spPr>
          <a:xfrm>
            <a:off x="1353591" y="6343650"/>
            <a:ext cx="41709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accent1">
                    <a:lumMod val="10000"/>
                  </a:schemeClr>
                </a:solidFill>
                <a:effectLst/>
                <a:uLnTx/>
                <a:uFillTx/>
                <a:latin typeface="Calibri"/>
                <a:ea typeface="+mn-ea"/>
                <a:cs typeface="+mn-cs"/>
              </a:rPr>
              <a:t>Click here to return to this index. </a:t>
            </a:r>
          </a:p>
        </p:txBody>
      </p:sp>
      <p:sp>
        <p:nvSpPr>
          <p:cNvPr id="9" name="Left Arrow 1">
            <a:extLst>
              <a:ext uri="{FF2B5EF4-FFF2-40B4-BE49-F238E27FC236}">
                <a16:creationId xmlns:a16="http://schemas.microsoft.com/office/drawing/2014/main" id="{2DC0AC89-9CF9-47F7-AFD6-9E1C9AC397B3}"/>
              </a:ext>
            </a:extLst>
          </p:cNvPr>
          <p:cNvSpPr/>
          <p:nvPr userDrawn="1"/>
        </p:nvSpPr>
        <p:spPr bwMode="auto">
          <a:xfrm flipH="1">
            <a:off x="5489202" y="6469191"/>
            <a:ext cx="588789" cy="250958"/>
          </a:xfrm>
          <a:prstGeom prst="leftArrow">
            <a:avLst/>
          </a:prstGeom>
          <a:solidFill>
            <a:srgbClr val="00206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charset="0"/>
              <a:ea typeface="+mn-ea"/>
              <a:cs typeface="+mn-cs"/>
            </a:endParaRPr>
          </a:p>
        </p:txBody>
      </p:sp>
      <p:grpSp>
        <p:nvGrpSpPr>
          <p:cNvPr id="10" name="Group 9">
            <a:extLst>
              <a:ext uri="{FF2B5EF4-FFF2-40B4-BE49-F238E27FC236}">
                <a16:creationId xmlns:a16="http://schemas.microsoft.com/office/drawing/2014/main" id="{DBD7FA57-F71D-4E4B-A8D6-0D77296A24A1}"/>
              </a:ext>
            </a:extLst>
          </p:cNvPr>
          <p:cNvGrpSpPr/>
          <p:nvPr userDrawn="1"/>
        </p:nvGrpSpPr>
        <p:grpSpPr>
          <a:xfrm>
            <a:off x="6018602" y="6246717"/>
            <a:ext cx="612338" cy="613707"/>
            <a:chOff x="6018602" y="6246717"/>
            <a:chExt cx="612338" cy="613707"/>
          </a:xfrm>
        </p:grpSpPr>
        <p:pic>
          <p:nvPicPr>
            <p:cNvPr id="11" name="Picture 10">
              <a:hlinkClick r:id="rId2" action="ppaction://hlinksldjump"/>
              <a:extLst>
                <a:ext uri="{FF2B5EF4-FFF2-40B4-BE49-F238E27FC236}">
                  <a16:creationId xmlns:a16="http://schemas.microsoft.com/office/drawing/2014/main" id="{6FE3DD08-6B88-4968-9257-34B2A7367E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12" name="Rectangle 11">
              <a:hlinkClick r:id="rId2" action="ppaction://hlinksldjump"/>
              <a:extLst>
                <a:ext uri="{FF2B5EF4-FFF2-40B4-BE49-F238E27FC236}">
                  <a16:creationId xmlns:a16="http://schemas.microsoft.com/office/drawing/2014/main" id="{82C16EFA-7E34-4D04-A552-6F52D06E0BD7}"/>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3453066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9890338-FB5C-46FA-85B2-8EE896B1375B}" type="slidenum">
              <a:rPr lang="en-US"/>
              <a:pPr>
                <a:defRPr/>
              </a:pPr>
              <a:t>‹#›</a:t>
            </a:fld>
            <a:endParaRPr lang="en-US"/>
          </a:p>
        </p:txBody>
      </p:sp>
    </p:spTree>
    <p:extLst>
      <p:ext uri="{BB962C8B-B14F-4D97-AF65-F5344CB8AC3E}">
        <p14:creationId xmlns:p14="http://schemas.microsoft.com/office/powerpoint/2010/main" val="41774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Title Slide">
    <p:spTree>
      <p:nvGrpSpPr>
        <p:cNvPr id="1" name=""/>
        <p:cNvGrpSpPr/>
        <p:nvPr/>
      </p:nvGrpSpPr>
      <p:grpSpPr>
        <a:xfrm>
          <a:off x="0" y="0"/>
          <a:ext cx="0" cy="0"/>
          <a:chOff x="0" y="0"/>
          <a:chExt cx="0" cy="0"/>
        </a:xfrm>
      </p:grpSpPr>
      <p:sp>
        <p:nvSpPr>
          <p:cNvPr id="3" name="Rectangle 2"/>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ontent Placeholder 11"/>
          <p:cNvSpPr>
            <a:spLocks noGrp="1"/>
          </p:cNvSpPr>
          <p:nvPr>
            <p:ph sz="quarter" idx="13"/>
          </p:nvPr>
        </p:nvSpPr>
        <p:spPr>
          <a:xfrm>
            <a:off x="914400" y="213360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4"/>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5"/>
          </p:nvPr>
        </p:nvSpPr>
        <p:spPr>
          <a:xfrm>
            <a:off x="8204200" y="6477000"/>
            <a:ext cx="733425" cy="274638"/>
          </a:xfrm>
          <a:prstGeom prst="rect">
            <a:avLst/>
          </a:prstGeom>
        </p:spPr>
        <p:txBody>
          <a:bodyPr/>
          <a:lstStyle>
            <a:lvl1pPr>
              <a:defRPr>
                <a:latin typeface="Arial" charset="0"/>
                <a:cs typeface="Arial" charset="0"/>
              </a:defRPr>
            </a:lvl1pPr>
          </a:lstStyle>
          <a:p>
            <a:pPr>
              <a:defRPr/>
            </a:pPr>
            <a:fld id="{C3A57964-DA2D-4B4D-A32A-DC19C73B4A1A}" type="slidenum">
              <a:rPr lang="en-US"/>
              <a:pPr>
                <a:defRPr/>
              </a:pPr>
              <a:t>‹#›</a:t>
            </a:fld>
            <a:endParaRPr lang="en-US"/>
          </a:p>
        </p:txBody>
      </p:sp>
    </p:spTree>
    <p:extLst>
      <p:ext uri="{BB962C8B-B14F-4D97-AF65-F5344CB8AC3E}">
        <p14:creationId xmlns:p14="http://schemas.microsoft.com/office/powerpoint/2010/main" val="239296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724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P Ques - No CA">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902C46C2-8226-4E11-920A-FEA6D57396C0}"/>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pic>
        <p:nvPicPr>
          <p:cNvPr id="23" name="Picture 2" descr="See the source image">
            <a:hlinkClick r:id="" action="ppaction://customshow?id=4&amp;return=true"/>
            <a:extLst>
              <a:ext uri="{FF2B5EF4-FFF2-40B4-BE49-F238E27FC236}">
                <a16:creationId xmlns:a16="http://schemas.microsoft.com/office/drawing/2014/main" id="{0DD67DAD-FFA9-47E2-927B-EE3093B3E774}"/>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hlinkClick r:id="" action="ppaction://customshow?id=4&amp;return=true"/>
            <a:extLst>
              <a:ext uri="{FF2B5EF4-FFF2-40B4-BE49-F238E27FC236}">
                <a16:creationId xmlns:a16="http://schemas.microsoft.com/office/drawing/2014/main" id="{3B82AB41-6F66-455D-B3DA-87466B51DA9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200906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P Ques with CA">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0B2BA24F-4F85-449F-AA99-FF54EF18CC41}"/>
              </a:ext>
            </a:extLst>
          </p:cNvPr>
          <p:cNvGraphicFramePr>
            <a:graphicFrameLocks noGrp="1"/>
          </p:cNvGraphicFramePr>
          <p:nvPr userDrawn="1">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pSp>
        <p:nvGrpSpPr>
          <p:cNvPr id="23" name="Group 22">
            <a:extLst>
              <a:ext uri="{FF2B5EF4-FFF2-40B4-BE49-F238E27FC236}">
                <a16:creationId xmlns:a16="http://schemas.microsoft.com/office/drawing/2014/main" id="{4F878591-8E79-42DB-81A4-7461F21BC56A}"/>
              </a:ext>
            </a:extLst>
          </p:cNvPr>
          <p:cNvGrpSpPr/>
          <p:nvPr userDrawn="1"/>
        </p:nvGrpSpPr>
        <p:grpSpPr>
          <a:xfrm>
            <a:off x="6478725" y="6251171"/>
            <a:ext cx="612338" cy="573577"/>
            <a:chOff x="6478725" y="6251171"/>
            <a:chExt cx="612338" cy="573577"/>
          </a:xfrm>
        </p:grpSpPr>
        <p:pic>
          <p:nvPicPr>
            <p:cNvPr id="24" name="Picture 2" descr="https://cdn3.iconfinder.com/data/icons/award-and-trohpy/78/Award_ribbon_cup-05-512.png">
              <a:hlinkClick r:id="" action="ppaction://customshow?id=0&amp;return=true"/>
              <a:extLst>
                <a:ext uri="{FF2B5EF4-FFF2-40B4-BE49-F238E27FC236}">
                  <a16:creationId xmlns:a16="http://schemas.microsoft.com/office/drawing/2014/main" id="{1EDC2E24-8874-48F7-85A7-92263EA4F967}"/>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 action="ppaction://customshow?id=0&amp;return=true"/>
              <a:extLst>
                <a:ext uri="{FF2B5EF4-FFF2-40B4-BE49-F238E27FC236}">
                  <a16:creationId xmlns:a16="http://schemas.microsoft.com/office/drawing/2014/main" id="{680675F8-04C8-4C6E-AD96-5D5D7D462197}"/>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6" name="Group 25">
            <a:extLst>
              <a:ext uri="{FF2B5EF4-FFF2-40B4-BE49-F238E27FC236}">
                <a16:creationId xmlns:a16="http://schemas.microsoft.com/office/drawing/2014/main" id="{51A3C0C8-2A19-4D92-836C-B93D6428714B}"/>
              </a:ext>
            </a:extLst>
          </p:cNvPr>
          <p:cNvGrpSpPr/>
          <p:nvPr userDrawn="1"/>
        </p:nvGrpSpPr>
        <p:grpSpPr>
          <a:xfrm>
            <a:off x="6974103" y="6251171"/>
            <a:ext cx="612338" cy="588950"/>
            <a:chOff x="6974103" y="6251171"/>
            <a:chExt cx="612338" cy="588950"/>
          </a:xfrm>
        </p:grpSpPr>
        <p:pic>
          <p:nvPicPr>
            <p:cNvPr id="27" name="Picture 26">
              <a:hlinkClick r:id="" action="ppaction://customshow?id=1&amp;return=true"/>
              <a:extLst>
                <a:ext uri="{FF2B5EF4-FFF2-40B4-BE49-F238E27FC236}">
                  <a16:creationId xmlns:a16="http://schemas.microsoft.com/office/drawing/2014/main" id="{51663B23-0A2D-4B28-B30F-B2A5A4110A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8" name="Rectangle 27">
              <a:hlinkClick r:id="" action="ppaction://customshow?id=1&amp;return=true"/>
              <a:extLst>
                <a:ext uri="{FF2B5EF4-FFF2-40B4-BE49-F238E27FC236}">
                  <a16:creationId xmlns:a16="http://schemas.microsoft.com/office/drawing/2014/main" id="{833A2E8B-567C-467A-8434-20FB7238A1C9}"/>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9" name="Group 28">
            <a:extLst>
              <a:ext uri="{FF2B5EF4-FFF2-40B4-BE49-F238E27FC236}">
                <a16:creationId xmlns:a16="http://schemas.microsoft.com/office/drawing/2014/main" id="{B172834B-7659-4843-8012-23FE14A383C9}"/>
              </a:ext>
            </a:extLst>
          </p:cNvPr>
          <p:cNvGrpSpPr/>
          <p:nvPr userDrawn="1"/>
        </p:nvGrpSpPr>
        <p:grpSpPr>
          <a:xfrm>
            <a:off x="7419603" y="6250131"/>
            <a:ext cx="612338" cy="580409"/>
            <a:chOff x="7419603" y="6250131"/>
            <a:chExt cx="612338" cy="580409"/>
          </a:xfrm>
        </p:grpSpPr>
        <p:pic>
          <p:nvPicPr>
            <p:cNvPr id="30" name="Picture 29">
              <a:hlinkClick r:id="" action="ppaction://customshow?id=2&amp;return=true"/>
              <a:extLst>
                <a:ext uri="{FF2B5EF4-FFF2-40B4-BE49-F238E27FC236}">
                  <a16:creationId xmlns:a16="http://schemas.microsoft.com/office/drawing/2014/main" id="{A64DBE12-4155-4ED3-A8B2-D525E50DCA69}"/>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31" name="Rectangle 30">
              <a:hlinkClick r:id="" action="ppaction://customshow?id=2&amp;return=true"/>
              <a:extLst>
                <a:ext uri="{FF2B5EF4-FFF2-40B4-BE49-F238E27FC236}">
                  <a16:creationId xmlns:a16="http://schemas.microsoft.com/office/drawing/2014/main" id="{160465F6-C076-47A5-B492-3B51854528D4}"/>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32" name="Group 31">
            <a:extLst>
              <a:ext uri="{FF2B5EF4-FFF2-40B4-BE49-F238E27FC236}">
                <a16:creationId xmlns:a16="http://schemas.microsoft.com/office/drawing/2014/main" id="{D870C6C8-2886-430A-B9C4-55D650B8D35E}"/>
              </a:ext>
            </a:extLst>
          </p:cNvPr>
          <p:cNvGrpSpPr/>
          <p:nvPr userDrawn="1"/>
        </p:nvGrpSpPr>
        <p:grpSpPr>
          <a:xfrm>
            <a:off x="7850033" y="6251770"/>
            <a:ext cx="661888" cy="578106"/>
            <a:chOff x="7850033" y="6251770"/>
            <a:chExt cx="661888" cy="578106"/>
          </a:xfrm>
        </p:grpSpPr>
        <p:pic>
          <p:nvPicPr>
            <p:cNvPr id="33" name="Picture 32">
              <a:hlinkClick r:id="" action="ppaction://customshow?id=3&amp;return=true"/>
              <a:extLst>
                <a:ext uri="{FF2B5EF4-FFF2-40B4-BE49-F238E27FC236}">
                  <a16:creationId xmlns:a16="http://schemas.microsoft.com/office/drawing/2014/main" id="{588B96A6-D216-4877-B514-E4A08B1FCA2F}"/>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34" name="Rectangle 33">
              <a:hlinkClick r:id="" action="ppaction://customshow?id=3&amp;return=true"/>
              <a:extLst>
                <a:ext uri="{FF2B5EF4-FFF2-40B4-BE49-F238E27FC236}">
                  <a16:creationId xmlns:a16="http://schemas.microsoft.com/office/drawing/2014/main" id="{7F6EE106-BE23-4C33-BBEC-54B00A03838B}"/>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5" name="Group 34">
            <a:extLst>
              <a:ext uri="{FF2B5EF4-FFF2-40B4-BE49-F238E27FC236}">
                <a16:creationId xmlns:a16="http://schemas.microsoft.com/office/drawing/2014/main" id="{06BC0C33-A7BE-47A3-BB75-38452C695E3B}"/>
              </a:ext>
            </a:extLst>
          </p:cNvPr>
          <p:cNvGrpSpPr/>
          <p:nvPr userDrawn="1"/>
        </p:nvGrpSpPr>
        <p:grpSpPr>
          <a:xfrm>
            <a:off x="8352168" y="6272372"/>
            <a:ext cx="841708" cy="547772"/>
            <a:chOff x="8352168" y="6272372"/>
            <a:chExt cx="841708" cy="547772"/>
          </a:xfrm>
        </p:grpSpPr>
        <p:pic>
          <p:nvPicPr>
            <p:cNvPr id="36" name="Picture 2" descr="See the source image">
              <a:hlinkClick r:id="" action="ppaction://customshow?id=4&amp;return=true"/>
              <a:extLst>
                <a:ext uri="{FF2B5EF4-FFF2-40B4-BE49-F238E27FC236}">
                  <a16:creationId xmlns:a16="http://schemas.microsoft.com/office/drawing/2014/main" id="{669D9DF6-55FF-4E37-B717-C1138115A533}"/>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hlinkClick r:id="" action="ppaction://customshow?id=4&amp;return=true"/>
              <a:extLst>
                <a:ext uri="{FF2B5EF4-FFF2-40B4-BE49-F238E27FC236}">
                  <a16:creationId xmlns:a16="http://schemas.microsoft.com/office/drawing/2014/main" id="{F39BE510-BDB8-4074-8D3D-EDBAC2C0A201}"/>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629622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0E07F1D7-F534-4FF2-9DCD-0752DA6F1688}"/>
              </a:ext>
            </a:extLst>
          </p:cNvPr>
          <p:cNvGraphicFramePr>
            <a:graphicFrameLocks noGrp="1"/>
          </p:cNvGraphicFramePr>
          <p:nvPr userDrawn="1">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pSp>
        <p:nvGrpSpPr>
          <p:cNvPr id="7" name="Group 6">
            <a:extLst>
              <a:ext uri="{FF2B5EF4-FFF2-40B4-BE49-F238E27FC236}">
                <a16:creationId xmlns:a16="http://schemas.microsoft.com/office/drawing/2014/main" id="{05953877-E8DC-4BD5-8F0F-072F77CEE617}"/>
              </a:ext>
            </a:extLst>
          </p:cNvPr>
          <p:cNvGrpSpPr/>
          <p:nvPr userDrawn="1"/>
        </p:nvGrpSpPr>
        <p:grpSpPr>
          <a:xfrm>
            <a:off x="6478725" y="6251171"/>
            <a:ext cx="612338" cy="573577"/>
            <a:chOff x="6478725" y="6251171"/>
            <a:chExt cx="612338" cy="573577"/>
          </a:xfrm>
        </p:grpSpPr>
        <p:pic>
          <p:nvPicPr>
            <p:cNvPr id="17" name="Picture 2" descr="https://cdn3.iconfinder.com/data/icons/award-and-trohpy/78/Award_ribbon_cup-05-512.png">
              <a:hlinkClick r:id="" action="ppaction://customshow?id=0&amp;return=true"/>
              <a:extLst>
                <a:ext uri="{FF2B5EF4-FFF2-40B4-BE49-F238E27FC236}">
                  <a16:creationId xmlns:a16="http://schemas.microsoft.com/office/drawing/2014/main" id="{DCB9A2A0-C63E-4926-87C6-6DD6C71EC329}"/>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hlinkClick r:id="" action="ppaction://customshow?id=0&amp;return=true"/>
              <a:extLst>
                <a:ext uri="{FF2B5EF4-FFF2-40B4-BE49-F238E27FC236}">
                  <a16:creationId xmlns:a16="http://schemas.microsoft.com/office/drawing/2014/main" id="{7DAE0857-CEB2-4F97-8B63-30C94F01E2A8}"/>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8" name="Group 7">
            <a:extLst>
              <a:ext uri="{FF2B5EF4-FFF2-40B4-BE49-F238E27FC236}">
                <a16:creationId xmlns:a16="http://schemas.microsoft.com/office/drawing/2014/main" id="{948CEAB3-BBBA-4F4A-B563-FF804EA1FEA6}"/>
              </a:ext>
            </a:extLst>
          </p:cNvPr>
          <p:cNvGrpSpPr/>
          <p:nvPr userDrawn="1"/>
        </p:nvGrpSpPr>
        <p:grpSpPr>
          <a:xfrm>
            <a:off x="6974103" y="6251171"/>
            <a:ext cx="612338" cy="588950"/>
            <a:chOff x="6974103" y="6251171"/>
            <a:chExt cx="612338" cy="588950"/>
          </a:xfrm>
        </p:grpSpPr>
        <p:pic>
          <p:nvPicPr>
            <p:cNvPr id="18" name="Picture 17">
              <a:hlinkClick r:id="" action="ppaction://customshow?id=1&amp;return=true"/>
              <a:extLst>
                <a:ext uri="{FF2B5EF4-FFF2-40B4-BE49-F238E27FC236}">
                  <a16:creationId xmlns:a16="http://schemas.microsoft.com/office/drawing/2014/main" id="{D8CB7857-69CC-450B-943F-617E103D63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3" name="Rectangle 22">
              <a:hlinkClick r:id="" action="ppaction://customshow?id=1&amp;return=true"/>
              <a:extLst>
                <a:ext uri="{FF2B5EF4-FFF2-40B4-BE49-F238E27FC236}">
                  <a16:creationId xmlns:a16="http://schemas.microsoft.com/office/drawing/2014/main" id="{4488CF74-CADA-4775-B4E0-D85E26378E8B}"/>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9" name="Group 8">
            <a:extLst>
              <a:ext uri="{FF2B5EF4-FFF2-40B4-BE49-F238E27FC236}">
                <a16:creationId xmlns:a16="http://schemas.microsoft.com/office/drawing/2014/main" id="{50E46E51-F121-40D1-89C5-8AB8DC943FF3}"/>
              </a:ext>
            </a:extLst>
          </p:cNvPr>
          <p:cNvGrpSpPr/>
          <p:nvPr userDrawn="1"/>
        </p:nvGrpSpPr>
        <p:grpSpPr>
          <a:xfrm>
            <a:off x="7419603" y="6250131"/>
            <a:ext cx="612338" cy="580409"/>
            <a:chOff x="7419603" y="6250131"/>
            <a:chExt cx="612338" cy="580409"/>
          </a:xfrm>
        </p:grpSpPr>
        <p:pic>
          <p:nvPicPr>
            <p:cNvPr id="19" name="Picture 18">
              <a:hlinkClick r:id="" action="ppaction://customshow?id=2&amp;return=true"/>
              <a:extLst>
                <a:ext uri="{FF2B5EF4-FFF2-40B4-BE49-F238E27FC236}">
                  <a16:creationId xmlns:a16="http://schemas.microsoft.com/office/drawing/2014/main" id="{DDBA2FB9-3D64-442C-A784-581F05BDB0F3}"/>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4" name="Rectangle 23">
              <a:hlinkClick r:id="" action="ppaction://customshow?id=2&amp;return=true"/>
              <a:extLst>
                <a:ext uri="{FF2B5EF4-FFF2-40B4-BE49-F238E27FC236}">
                  <a16:creationId xmlns:a16="http://schemas.microsoft.com/office/drawing/2014/main" id="{32FE400F-EC23-47D4-9BD0-43F1DFE3FBEB}"/>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10" name="Group 9">
            <a:extLst>
              <a:ext uri="{FF2B5EF4-FFF2-40B4-BE49-F238E27FC236}">
                <a16:creationId xmlns:a16="http://schemas.microsoft.com/office/drawing/2014/main" id="{4040A85F-1EAC-4358-BF85-305F76F42FB3}"/>
              </a:ext>
            </a:extLst>
          </p:cNvPr>
          <p:cNvGrpSpPr/>
          <p:nvPr userDrawn="1"/>
        </p:nvGrpSpPr>
        <p:grpSpPr>
          <a:xfrm>
            <a:off x="7850033" y="6251770"/>
            <a:ext cx="661888" cy="578106"/>
            <a:chOff x="7850033" y="6251770"/>
            <a:chExt cx="661888" cy="578106"/>
          </a:xfrm>
        </p:grpSpPr>
        <p:pic>
          <p:nvPicPr>
            <p:cNvPr id="20" name="Picture 19">
              <a:hlinkClick r:id="" action="ppaction://customshow?id=3&amp;return=true"/>
              <a:extLst>
                <a:ext uri="{FF2B5EF4-FFF2-40B4-BE49-F238E27FC236}">
                  <a16:creationId xmlns:a16="http://schemas.microsoft.com/office/drawing/2014/main" id="{4CA8EE8E-A7F9-4E81-ACA6-794CADF87BFC}"/>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5" name="Rectangle 24">
              <a:hlinkClick r:id="" action="ppaction://customshow?id=3&amp;return=true"/>
              <a:extLst>
                <a:ext uri="{FF2B5EF4-FFF2-40B4-BE49-F238E27FC236}">
                  <a16:creationId xmlns:a16="http://schemas.microsoft.com/office/drawing/2014/main" id="{13E76314-F40E-4F53-A90E-CA90668E033F}"/>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9" name="Group 28">
            <a:extLst>
              <a:ext uri="{FF2B5EF4-FFF2-40B4-BE49-F238E27FC236}">
                <a16:creationId xmlns:a16="http://schemas.microsoft.com/office/drawing/2014/main" id="{FF5373B4-6C3E-4A8F-B787-95B417163767}"/>
              </a:ext>
            </a:extLst>
          </p:cNvPr>
          <p:cNvGrpSpPr/>
          <p:nvPr userDrawn="1"/>
        </p:nvGrpSpPr>
        <p:grpSpPr>
          <a:xfrm>
            <a:off x="8352168" y="6272372"/>
            <a:ext cx="841708" cy="547772"/>
            <a:chOff x="8352168" y="6272372"/>
            <a:chExt cx="841708" cy="547772"/>
          </a:xfrm>
        </p:grpSpPr>
        <p:pic>
          <p:nvPicPr>
            <p:cNvPr id="21" name="Picture 2" descr="See the source image">
              <a:hlinkClick r:id="" action="ppaction://customshow?id=4&amp;return=true"/>
              <a:extLst>
                <a:ext uri="{FF2B5EF4-FFF2-40B4-BE49-F238E27FC236}">
                  <a16:creationId xmlns:a16="http://schemas.microsoft.com/office/drawing/2014/main" id="{6F2DEBC0-17ED-4C86-B721-52ABD5A30229}"/>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 action="ppaction://customshow?id=4&amp;return=true"/>
              <a:extLst>
                <a:ext uri="{FF2B5EF4-FFF2-40B4-BE49-F238E27FC236}">
                  <a16:creationId xmlns:a16="http://schemas.microsoft.com/office/drawing/2014/main" id="{6F771C6D-4866-45A2-B867-A50068DC9891}"/>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6" name="Group 5">
            <a:extLst>
              <a:ext uri="{FF2B5EF4-FFF2-40B4-BE49-F238E27FC236}">
                <a16:creationId xmlns:a16="http://schemas.microsoft.com/office/drawing/2014/main" id="{5094C4F4-65B3-4BD0-95E3-49994AF7CD81}"/>
              </a:ext>
            </a:extLst>
          </p:cNvPr>
          <p:cNvGrpSpPr/>
          <p:nvPr userDrawn="1"/>
        </p:nvGrpSpPr>
        <p:grpSpPr>
          <a:xfrm>
            <a:off x="6018602" y="6246717"/>
            <a:ext cx="612338" cy="613707"/>
            <a:chOff x="6018602" y="6246717"/>
            <a:chExt cx="612338" cy="613707"/>
          </a:xfrm>
        </p:grpSpPr>
        <p:pic>
          <p:nvPicPr>
            <p:cNvPr id="11" name="Picture 10">
              <a:hlinkClick r:id="rId9" action="ppaction://hlinksldjump"/>
              <a:extLst>
                <a:ext uri="{FF2B5EF4-FFF2-40B4-BE49-F238E27FC236}">
                  <a16:creationId xmlns:a16="http://schemas.microsoft.com/office/drawing/2014/main" id="{F0CFFE07-30DD-4640-A772-E4DF75262DD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27" name="Rectangle 26">
              <a:hlinkClick r:id="rId9" action="ppaction://hlinksldjump"/>
              <a:extLst>
                <a:ext uri="{FF2B5EF4-FFF2-40B4-BE49-F238E27FC236}">
                  <a16:creationId xmlns:a16="http://schemas.microsoft.com/office/drawing/2014/main" id="{C22E9B01-5DC4-4BE2-9958-ACA92BF01D80}"/>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119892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5648-E4A4-41CF-81F9-2E4105F28D82}"/>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8055B8E-96FE-4FAE-8585-4B8EDE37D6CA}"/>
              </a:ext>
            </a:extLst>
          </p:cNvPr>
          <p:cNvSpPr>
            <a:spLocks noGrp="1"/>
          </p:cNvSpPr>
          <p:nvPr>
            <p:ph type="body" idx="1"/>
          </p:nvPr>
        </p:nvSpPr>
        <p:spPr/>
        <p:txBody>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457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386138"/>
            <a:ext cx="8039988" cy="2914498"/>
          </a:xfrm>
          <a:solidFill>
            <a:srgbClr val="00133A"/>
          </a:solidFill>
          <a:ln>
            <a:solidFill>
              <a:srgbClr val="C00000"/>
            </a:solidFill>
          </a:ln>
        </p:spPr>
        <p:txBody>
          <a:bodyPr lIns="91440"/>
          <a:lstStyle>
            <a:lvl1pPr marL="633412" indent="-514350">
              <a:buSzPct val="100000"/>
              <a:buFont typeface="+mj-lt"/>
              <a:buAutoNum type="alphaUcPeriod"/>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9" name="Table 8">
            <a:extLst>
              <a:ext uri="{FF2B5EF4-FFF2-40B4-BE49-F238E27FC236}">
                <a16:creationId xmlns:a16="http://schemas.microsoft.com/office/drawing/2014/main" id="{25C629AD-20E6-4E5B-9288-A53DC401F461}"/>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10" name="Picture 2" descr="See the source image">
            <a:hlinkClick r:id="" action="ppaction://customshow?id=4&amp;return=true"/>
            <a:extLst>
              <a:ext uri="{FF2B5EF4-FFF2-40B4-BE49-F238E27FC236}">
                <a16:creationId xmlns:a16="http://schemas.microsoft.com/office/drawing/2014/main" id="{C896478B-CA68-459F-9B23-CA14C60223D7}"/>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 action="ppaction://customshow?id=4&amp;return=true"/>
            <a:extLst>
              <a:ext uri="{FF2B5EF4-FFF2-40B4-BE49-F238E27FC236}">
                <a16:creationId xmlns:a16="http://schemas.microsoft.com/office/drawing/2014/main" id="{ECECE061-88DC-453F-91C3-1AF11FD5973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4007202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386138"/>
            <a:ext cx="8039988" cy="2914498"/>
          </a:xfrm>
          <a:solidFill>
            <a:srgbClr val="00133A"/>
          </a:solidFill>
          <a:ln>
            <a:solidFill>
              <a:srgbClr val="C00000"/>
            </a:solidFill>
          </a:ln>
        </p:spPr>
        <p:txBody>
          <a:bodyPr lIns="91440"/>
          <a:lstStyle>
            <a:lvl1pPr marL="633412" indent="-514350">
              <a:buSzPct val="100000"/>
              <a:buFont typeface="+mj-lt"/>
              <a:buAutoNum type="alphaUcPeriod"/>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8" name="Table 7">
            <a:extLst>
              <a:ext uri="{FF2B5EF4-FFF2-40B4-BE49-F238E27FC236}">
                <a16:creationId xmlns:a16="http://schemas.microsoft.com/office/drawing/2014/main" id="{B895226F-909D-48FF-AD1B-32A2194B0539}"/>
              </a:ext>
            </a:extLst>
          </p:cNvPr>
          <p:cNvGraphicFramePr>
            <a:graphicFrameLocks noGrp="1"/>
          </p:cNvGraphicFramePr>
          <p:nvPr userDrawn="1">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2" name="Group 11">
            <a:extLst>
              <a:ext uri="{FF2B5EF4-FFF2-40B4-BE49-F238E27FC236}">
                <a16:creationId xmlns:a16="http://schemas.microsoft.com/office/drawing/2014/main" id="{300C0B25-B734-4232-9072-EBA7BDABAF51}"/>
              </a:ext>
            </a:extLst>
          </p:cNvPr>
          <p:cNvGrpSpPr/>
          <p:nvPr userDrawn="1"/>
        </p:nvGrpSpPr>
        <p:grpSpPr>
          <a:xfrm>
            <a:off x="6478725" y="6251171"/>
            <a:ext cx="612338" cy="573577"/>
            <a:chOff x="6478725" y="6251171"/>
            <a:chExt cx="612338" cy="573577"/>
          </a:xfrm>
        </p:grpSpPr>
        <p:pic>
          <p:nvPicPr>
            <p:cNvPr id="13" name="Picture 2" descr="https://cdn3.iconfinder.com/data/icons/award-and-trohpy/78/Award_ribbon_cup-05-512.png">
              <a:hlinkClick r:id="" action="ppaction://customshow?id=0&amp;return=true"/>
              <a:extLst>
                <a:ext uri="{FF2B5EF4-FFF2-40B4-BE49-F238E27FC236}">
                  <a16:creationId xmlns:a16="http://schemas.microsoft.com/office/drawing/2014/main" id="{7299D5D4-7A70-4344-BB80-6EEF20714624}"/>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hlinkClick r:id="" action="ppaction://customshow?id=0&amp;return=true"/>
              <a:extLst>
                <a:ext uri="{FF2B5EF4-FFF2-40B4-BE49-F238E27FC236}">
                  <a16:creationId xmlns:a16="http://schemas.microsoft.com/office/drawing/2014/main" id="{5E621D78-DC21-431E-B8F0-B0E2018C654E}"/>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15" name="Group 14">
            <a:extLst>
              <a:ext uri="{FF2B5EF4-FFF2-40B4-BE49-F238E27FC236}">
                <a16:creationId xmlns:a16="http://schemas.microsoft.com/office/drawing/2014/main" id="{D70F1B0C-000D-4CDF-8400-D892F7F6D692}"/>
              </a:ext>
            </a:extLst>
          </p:cNvPr>
          <p:cNvGrpSpPr/>
          <p:nvPr userDrawn="1"/>
        </p:nvGrpSpPr>
        <p:grpSpPr>
          <a:xfrm>
            <a:off x="6974103" y="6251171"/>
            <a:ext cx="612338" cy="588950"/>
            <a:chOff x="6974103" y="6251171"/>
            <a:chExt cx="612338" cy="588950"/>
          </a:xfrm>
        </p:grpSpPr>
        <p:pic>
          <p:nvPicPr>
            <p:cNvPr id="16" name="Picture 15">
              <a:hlinkClick r:id="" action="ppaction://customshow?id=1&amp;return=true"/>
              <a:extLst>
                <a:ext uri="{FF2B5EF4-FFF2-40B4-BE49-F238E27FC236}">
                  <a16:creationId xmlns:a16="http://schemas.microsoft.com/office/drawing/2014/main" id="{0EE38959-0D2E-4602-A0B0-8C29CDFCDF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17" name="Rectangle 16">
              <a:hlinkClick r:id="" action="ppaction://customshow?id=1&amp;return=true"/>
              <a:extLst>
                <a:ext uri="{FF2B5EF4-FFF2-40B4-BE49-F238E27FC236}">
                  <a16:creationId xmlns:a16="http://schemas.microsoft.com/office/drawing/2014/main" id="{45CFCB07-74DD-4DF9-A44F-708C915F0960}"/>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18" name="Group 17">
            <a:extLst>
              <a:ext uri="{FF2B5EF4-FFF2-40B4-BE49-F238E27FC236}">
                <a16:creationId xmlns:a16="http://schemas.microsoft.com/office/drawing/2014/main" id="{100B5378-FB6C-486F-A9E2-4379B53C8E3C}"/>
              </a:ext>
            </a:extLst>
          </p:cNvPr>
          <p:cNvGrpSpPr/>
          <p:nvPr userDrawn="1"/>
        </p:nvGrpSpPr>
        <p:grpSpPr>
          <a:xfrm>
            <a:off x="7419603" y="6250131"/>
            <a:ext cx="612338" cy="580409"/>
            <a:chOff x="7419603" y="6250131"/>
            <a:chExt cx="612338" cy="580409"/>
          </a:xfrm>
        </p:grpSpPr>
        <p:pic>
          <p:nvPicPr>
            <p:cNvPr id="19" name="Picture 18">
              <a:hlinkClick r:id="" action="ppaction://customshow?id=2&amp;return=true"/>
              <a:extLst>
                <a:ext uri="{FF2B5EF4-FFF2-40B4-BE49-F238E27FC236}">
                  <a16:creationId xmlns:a16="http://schemas.microsoft.com/office/drawing/2014/main" id="{F14E983E-77FF-4E0C-B676-AFFBC6769F95}"/>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0" name="Rectangle 19">
              <a:hlinkClick r:id="" action="ppaction://customshow?id=2&amp;return=true"/>
              <a:extLst>
                <a:ext uri="{FF2B5EF4-FFF2-40B4-BE49-F238E27FC236}">
                  <a16:creationId xmlns:a16="http://schemas.microsoft.com/office/drawing/2014/main" id="{A67B3254-57C0-436E-A70F-A6B1201E867D}"/>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1" name="Group 20">
            <a:extLst>
              <a:ext uri="{FF2B5EF4-FFF2-40B4-BE49-F238E27FC236}">
                <a16:creationId xmlns:a16="http://schemas.microsoft.com/office/drawing/2014/main" id="{84B7BE3E-D1B3-4629-92E9-1075A895B677}"/>
              </a:ext>
            </a:extLst>
          </p:cNvPr>
          <p:cNvGrpSpPr/>
          <p:nvPr userDrawn="1"/>
        </p:nvGrpSpPr>
        <p:grpSpPr>
          <a:xfrm>
            <a:off x="7850033" y="6251770"/>
            <a:ext cx="661888" cy="578106"/>
            <a:chOff x="7850033" y="6251770"/>
            <a:chExt cx="661888" cy="578106"/>
          </a:xfrm>
        </p:grpSpPr>
        <p:pic>
          <p:nvPicPr>
            <p:cNvPr id="22" name="Picture 21">
              <a:hlinkClick r:id="" action="ppaction://customshow?id=3&amp;return=true"/>
              <a:extLst>
                <a:ext uri="{FF2B5EF4-FFF2-40B4-BE49-F238E27FC236}">
                  <a16:creationId xmlns:a16="http://schemas.microsoft.com/office/drawing/2014/main" id="{7276918A-5205-447C-AB65-8DBE41A40EF0}"/>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3" name="Rectangle 22">
              <a:hlinkClick r:id="" action="ppaction://customshow?id=3&amp;return=true"/>
              <a:extLst>
                <a:ext uri="{FF2B5EF4-FFF2-40B4-BE49-F238E27FC236}">
                  <a16:creationId xmlns:a16="http://schemas.microsoft.com/office/drawing/2014/main" id="{2E0C1254-693D-40B6-BDB9-BF60583C78F0}"/>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4" name="Group 23">
            <a:extLst>
              <a:ext uri="{FF2B5EF4-FFF2-40B4-BE49-F238E27FC236}">
                <a16:creationId xmlns:a16="http://schemas.microsoft.com/office/drawing/2014/main" id="{5D9ABD46-7707-44C1-A950-70553CA4A2E6}"/>
              </a:ext>
            </a:extLst>
          </p:cNvPr>
          <p:cNvGrpSpPr/>
          <p:nvPr userDrawn="1"/>
        </p:nvGrpSpPr>
        <p:grpSpPr>
          <a:xfrm>
            <a:off x="8352168" y="6272372"/>
            <a:ext cx="841708" cy="547772"/>
            <a:chOff x="8352168" y="6272372"/>
            <a:chExt cx="841708" cy="547772"/>
          </a:xfrm>
        </p:grpSpPr>
        <p:pic>
          <p:nvPicPr>
            <p:cNvPr id="25" name="Picture 2" descr="See the source image">
              <a:hlinkClick r:id="" action="ppaction://customshow?id=4&amp;return=true"/>
              <a:extLst>
                <a:ext uri="{FF2B5EF4-FFF2-40B4-BE49-F238E27FC236}">
                  <a16:creationId xmlns:a16="http://schemas.microsoft.com/office/drawing/2014/main" id="{DAB336F9-E11F-417C-A646-460E3B61D857}"/>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 action="ppaction://customshow?id=4&amp;return=true"/>
              <a:extLst>
                <a:ext uri="{FF2B5EF4-FFF2-40B4-BE49-F238E27FC236}">
                  <a16:creationId xmlns:a16="http://schemas.microsoft.com/office/drawing/2014/main" id="{8826E97F-DA42-4568-94A2-44F698887A1E}"/>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27" name="Group 26">
            <a:extLst>
              <a:ext uri="{FF2B5EF4-FFF2-40B4-BE49-F238E27FC236}">
                <a16:creationId xmlns:a16="http://schemas.microsoft.com/office/drawing/2014/main" id="{C64958E2-419F-4680-A973-4AA94D04756F}"/>
              </a:ext>
            </a:extLst>
          </p:cNvPr>
          <p:cNvGrpSpPr/>
          <p:nvPr userDrawn="1"/>
        </p:nvGrpSpPr>
        <p:grpSpPr>
          <a:xfrm>
            <a:off x="6018602" y="6246717"/>
            <a:ext cx="612338" cy="613707"/>
            <a:chOff x="6018602" y="6246717"/>
            <a:chExt cx="612338" cy="613707"/>
          </a:xfrm>
        </p:grpSpPr>
        <p:pic>
          <p:nvPicPr>
            <p:cNvPr id="28" name="Picture 27">
              <a:hlinkClick r:id="rId9" action="ppaction://hlinksldjump"/>
              <a:extLst>
                <a:ext uri="{FF2B5EF4-FFF2-40B4-BE49-F238E27FC236}">
                  <a16:creationId xmlns:a16="http://schemas.microsoft.com/office/drawing/2014/main" id="{68C53CC1-366A-4225-A7D2-B9DEC544306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29" name="Rectangle 28">
              <a:hlinkClick r:id="rId9" action="ppaction://hlinksldjump"/>
              <a:extLst>
                <a:ext uri="{FF2B5EF4-FFF2-40B4-BE49-F238E27FC236}">
                  <a16:creationId xmlns:a16="http://schemas.microsoft.com/office/drawing/2014/main" id="{A7AB4F14-993F-41B5-B8CB-E3C6B8E92A97}"/>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217396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76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E2D6D20B-F4C4-422F-9555-FFDBFE005127}" type="slidenum">
              <a:rPr lang="en-US"/>
              <a:pPr>
                <a:defRPr/>
              </a:pPr>
              <a:t>‹#›</a:t>
            </a:fld>
            <a:endParaRPr lang="en-US"/>
          </a:p>
        </p:txBody>
      </p:sp>
    </p:spTree>
    <p:extLst>
      <p:ext uri="{BB962C8B-B14F-4D97-AF65-F5344CB8AC3E}">
        <p14:creationId xmlns:p14="http://schemas.microsoft.com/office/powerpoint/2010/main" val="221547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F76363B1-71B1-4F58-9A6B-7E8BD1BECB2B}" type="slidenum">
              <a:rPr lang="en-US"/>
              <a:pPr>
                <a:defRPr/>
              </a:pPr>
              <a:t>‹#›</a:t>
            </a:fld>
            <a:endParaRPr lang="en-US"/>
          </a:p>
        </p:txBody>
      </p:sp>
    </p:spTree>
    <p:extLst>
      <p:ext uri="{BB962C8B-B14F-4D97-AF65-F5344CB8AC3E}">
        <p14:creationId xmlns:p14="http://schemas.microsoft.com/office/powerpoint/2010/main" val="348208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F70E3CF1-6640-4CD2-ADF7-91963309D013}" type="slidenum">
              <a:rPr lang="en-US"/>
              <a:pPr>
                <a:defRPr/>
              </a:pPr>
              <a:t>‹#›</a:t>
            </a:fld>
            <a:endParaRPr lang="en-US"/>
          </a:p>
        </p:txBody>
      </p:sp>
    </p:spTree>
    <p:extLst>
      <p:ext uri="{BB962C8B-B14F-4D97-AF65-F5344CB8AC3E}">
        <p14:creationId xmlns:p14="http://schemas.microsoft.com/office/powerpoint/2010/main" val="22511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E5446CD0-0F07-45CE-AC5C-D57C935B891B}" type="slidenum">
              <a:rPr lang="en-US"/>
              <a:pPr>
                <a:defRPr/>
              </a:pPr>
              <a:t>‹#›</a:t>
            </a:fld>
            <a:endParaRPr lang="en-US"/>
          </a:p>
        </p:txBody>
      </p:sp>
    </p:spTree>
    <p:extLst>
      <p:ext uri="{BB962C8B-B14F-4D97-AF65-F5344CB8AC3E}">
        <p14:creationId xmlns:p14="http://schemas.microsoft.com/office/powerpoint/2010/main" val="54015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3403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57400"/>
            <a:ext cx="3810000" cy="4340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2CCDC351-1AAA-45DC-A8FC-82941CE1F176}" type="slidenum">
              <a:rPr lang="en-US"/>
              <a:pPr>
                <a:defRPr/>
              </a:pPr>
              <a:t>‹#›</a:t>
            </a:fld>
            <a:endParaRPr lang="en-US"/>
          </a:p>
        </p:txBody>
      </p:sp>
    </p:spTree>
    <p:extLst>
      <p:ext uri="{BB962C8B-B14F-4D97-AF65-F5344CB8AC3E}">
        <p14:creationId xmlns:p14="http://schemas.microsoft.com/office/powerpoint/2010/main" val="320278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7526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590800"/>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526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8200" y="2590800"/>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4626A979-B86E-4A8E-AB7E-F9F1E859D1F6}" type="slidenum">
              <a:rPr lang="en-US"/>
              <a:pPr>
                <a:defRPr/>
              </a:pPr>
              <a:t>‹#›</a:t>
            </a:fld>
            <a:endParaRPr lang="en-US"/>
          </a:p>
        </p:txBody>
      </p:sp>
    </p:spTree>
    <p:extLst>
      <p:ext uri="{BB962C8B-B14F-4D97-AF65-F5344CB8AC3E}">
        <p14:creationId xmlns:p14="http://schemas.microsoft.com/office/powerpoint/2010/main" val="290656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19050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18288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0" y="228600"/>
            <a:ext cx="6477000" cy="978408"/>
          </a:xfrm>
        </p:spPr>
        <p:txBody>
          <a:bodyPr lIns="73152" bIns="0" anchor="b">
            <a:sp3d prstMaterial="matte"/>
          </a:bodyPr>
          <a:lstStyle>
            <a:lvl1pPr algn="l">
              <a:defRPr sz="4000" b="0"/>
            </a:lvl1pPr>
            <a:extLst/>
          </a:lstStyle>
          <a:p>
            <a:r>
              <a:rPr lang="en-US"/>
              <a:t>Click to edit Master title style</a:t>
            </a:r>
            <a:endParaRPr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dirty="0"/>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6"/>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FA4D8611-2CA5-4991-A775-CE37F45334B1}" type="slidenum">
              <a:rPr lang="en-US"/>
              <a:pPr>
                <a:defRPr/>
              </a:pPr>
              <a:t>‹#›</a:t>
            </a:fld>
            <a:endParaRPr lang="en-US"/>
          </a:p>
        </p:txBody>
      </p:sp>
    </p:spTree>
    <p:extLst>
      <p:ext uri="{BB962C8B-B14F-4D97-AF65-F5344CB8AC3E}">
        <p14:creationId xmlns:p14="http://schemas.microsoft.com/office/powerpoint/2010/main" val="77897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7.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647032"/>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3308826506"/>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29245293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slideLayout" Target="../slideLayouts/slideLayout22.xml"/><Relationship Id="rId4"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2.png"/><Relationship Id="rId5" Type="http://schemas.openxmlformats.org/officeDocument/2006/relationships/slideLayout" Target="../slideLayouts/slideLayout22.xml"/><Relationship Id="rId4"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29.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image" Target="../media/image18.png"/><Relationship Id="rId4"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image" Target="../media/image18.png"/><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200400"/>
            <a:ext cx="9144000" cy="1371600"/>
          </a:xfrm>
        </p:spPr>
        <p:txBody>
          <a:bodyPr/>
          <a:lstStyle/>
          <a:p>
            <a:pPr eaLnBrk="1" hangingPunct="1">
              <a:defRPr/>
            </a:pPr>
            <a:r>
              <a:rPr lang="en-US" b="0" dirty="0"/>
              <a:t>The Benefits for Successful Completion of MCJROTC</a:t>
            </a:r>
          </a:p>
        </p:txBody>
      </p:sp>
      <p:sp>
        <p:nvSpPr>
          <p:cNvPr id="5" name="Footer Placeholder 4"/>
          <p:cNvSpPr>
            <a:spLocks noGrp="1"/>
          </p:cNvSpPr>
          <p:nvPr>
            <p:ph type="ftr" sz="quarter" idx="10"/>
          </p:nvPr>
        </p:nvSpPr>
        <p:spPr>
          <a:xfrm>
            <a:off x="0" y="6400800"/>
            <a:ext cx="9144000" cy="350838"/>
          </a:xfrm>
        </p:spPr>
        <p:txBody>
          <a:bodyPr/>
          <a:lstStyle/>
          <a:p>
            <a:pPr>
              <a:defRPr/>
            </a:pPr>
            <a:r>
              <a:rPr lang="en-US" sz="1800" dirty="0"/>
              <a:t>LE1-C5S1T4pg249-250 The Benefits for Successful Completion of MCJROTC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Advance Placement in Senior ROTC</a:t>
            </a:r>
          </a:p>
        </p:txBody>
      </p:sp>
      <p:sp>
        <p:nvSpPr>
          <p:cNvPr id="3" name="Content Placeholder 2"/>
          <p:cNvSpPr>
            <a:spLocks noGrp="1"/>
          </p:cNvSpPr>
          <p:nvPr>
            <p:ph sz="half" idx="1"/>
          </p:nvPr>
        </p:nvSpPr>
        <p:spPr>
          <a:xfrm>
            <a:off x="228600" y="1752600"/>
            <a:ext cx="8686800" cy="4876800"/>
          </a:xfrm>
        </p:spPr>
        <p:txBody>
          <a:bodyPr anchor="ctr"/>
          <a:lstStyle/>
          <a:p>
            <a:pPr marL="639763" indent="-457200" defTabSz="379413" eaLnBrk="1" hangingPunct="1">
              <a:spcAft>
                <a:spcPts val="1800"/>
              </a:spcAft>
              <a:buClr>
                <a:schemeClr val="bg1"/>
              </a:buClr>
              <a:buSzPct val="90000"/>
            </a:pPr>
            <a:r>
              <a:rPr lang="en-US" altLang="en-US" sz="3300"/>
              <a:t>The </a:t>
            </a:r>
            <a:r>
              <a:rPr lang="en-US" altLang="en-US" sz="3300">
                <a:solidFill>
                  <a:srgbClr val="FFFF00"/>
                </a:solidFill>
              </a:rPr>
              <a:t>Reserve Officers’ Training Corps </a:t>
            </a:r>
            <a:r>
              <a:rPr lang="en-US" altLang="en-US" sz="3300"/>
              <a:t>is a course that you can take in college. </a:t>
            </a:r>
          </a:p>
          <a:p>
            <a:pPr marL="639763" indent="-457200" defTabSz="379413" eaLnBrk="1" hangingPunct="1">
              <a:spcAft>
                <a:spcPts val="1800"/>
              </a:spcAft>
              <a:buClr>
                <a:schemeClr val="bg1"/>
              </a:buClr>
              <a:buSzPct val="90000"/>
            </a:pPr>
            <a:r>
              <a:rPr lang="en-US" altLang="en-US" sz="3300"/>
              <a:t>You may be eligible for </a:t>
            </a:r>
            <a:r>
              <a:rPr lang="en-US" altLang="en-US" sz="3300">
                <a:solidFill>
                  <a:srgbClr val="FFFF00"/>
                </a:solidFill>
              </a:rPr>
              <a:t>military scholarship </a:t>
            </a:r>
            <a:r>
              <a:rPr lang="en-US" altLang="en-US" sz="3300"/>
              <a:t>or </a:t>
            </a:r>
            <a:r>
              <a:rPr lang="en-US" altLang="en-US" sz="3300">
                <a:solidFill>
                  <a:srgbClr val="FFFF00"/>
                </a:solidFill>
              </a:rPr>
              <a:t>financial aid </a:t>
            </a:r>
            <a:r>
              <a:rPr lang="en-US" altLang="en-US" sz="3300"/>
              <a:t>while participating in ROTC. </a:t>
            </a:r>
          </a:p>
          <a:p>
            <a:pPr marL="639763" indent="-457200" defTabSz="379413" eaLnBrk="1" hangingPunct="1">
              <a:spcAft>
                <a:spcPts val="1800"/>
              </a:spcAft>
              <a:buClr>
                <a:schemeClr val="bg1"/>
              </a:buClr>
              <a:buSzPct val="90000"/>
            </a:pPr>
            <a:r>
              <a:rPr lang="en-US" altLang="en-US" sz="3300"/>
              <a:t>Upon graduation and successful completion of ROTC, you may become a </a:t>
            </a:r>
            <a:r>
              <a:rPr lang="en-US" altLang="en-US" sz="3300">
                <a:solidFill>
                  <a:srgbClr val="FFFF00"/>
                </a:solidFill>
              </a:rPr>
              <a:t>commissioned officer</a:t>
            </a:r>
            <a:r>
              <a:rPr lang="en-US" altLang="en-US" sz="33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a:extLst>
              <a:ext uri="{FF2B5EF4-FFF2-40B4-BE49-F238E27FC236}">
                <a16:creationId xmlns:a16="http://schemas.microsoft.com/office/drawing/2014/main" id="{0DA008F5-AE14-4A1B-8555-D0934AD63E58}"/>
              </a:ext>
            </a:extLst>
          </p:cNvPr>
          <p:cNvSpPr/>
          <p:nvPr>
            <p:custDataLst>
              <p:tags r:id="rId2"/>
            </p:custDataLst>
          </p:nvPr>
        </p:nvSpPr>
        <p:spPr>
          <a:xfrm>
            <a:off x="3800212" y="3338819"/>
            <a:ext cx="4911755" cy="3020036"/>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a:extLst>
              <a:ext uri="{FF2B5EF4-FFF2-40B4-BE49-F238E27FC236}">
                <a16:creationId xmlns:a16="http://schemas.microsoft.com/office/drawing/2014/main" id="{9AFFD593-23C4-421D-A80C-1B54A9A53408}"/>
              </a:ext>
            </a:extLst>
          </p:cNvPr>
          <p:cNvSpPr>
            <a:spLocks noGrp="1"/>
          </p:cNvSpPr>
          <p:nvPr>
            <p:ph type="title"/>
          </p:nvPr>
        </p:nvSpPr>
        <p:spPr/>
        <p:txBody>
          <a:bodyPr/>
          <a:lstStyle/>
          <a:p>
            <a:r>
              <a:rPr lang="en-US" b="0" dirty="0"/>
              <a:t>True or False:</a:t>
            </a:r>
            <a:br>
              <a:rPr lang="en-US" b="0" dirty="0"/>
            </a:br>
            <a:r>
              <a:rPr lang="en-US" b="0" dirty="0"/>
              <a:t>Successfully completing an ROTC program has no affect on advanced military promotion.</a:t>
            </a:r>
            <a:endParaRPr lang="en-US" dirty="0"/>
          </a:p>
        </p:txBody>
      </p:sp>
      <p:sp>
        <p:nvSpPr>
          <p:cNvPr id="3" name="TPAnswers" title="Answer Text">
            <a:extLst>
              <a:ext uri="{FF2B5EF4-FFF2-40B4-BE49-F238E27FC236}">
                <a16:creationId xmlns:a16="http://schemas.microsoft.com/office/drawing/2014/main" id="{7FABCF03-B2B9-439C-937D-21B7E6880E67}"/>
              </a:ext>
            </a:extLst>
          </p:cNvPr>
          <p:cNvSpPr>
            <a:spLocks noGrp="1"/>
          </p:cNvSpPr>
          <p:nvPr>
            <p:ph type="body" idx="1"/>
          </p:nvPr>
        </p:nvSpPr>
        <p:spPr>
          <a:xfrm>
            <a:off x="742425" y="4011911"/>
            <a:ext cx="2260833" cy="1672803"/>
          </a:xfrm>
        </p:spPr>
        <p:txBody>
          <a:bodyPr>
            <a:normAutofit/>
          </a:bodyPr>
          <a:lstStyle/>
          <a:p>
            <a:pPr>
              <a:spcBef>
                <a:spcPct val="20000"/>
              </a:spcBef>
              <a:spcAft>
                <a:spcPts val="0"/>
              </a:spcAft>
              <a:buFont typeface="+mj-lt"/>
              <a:buAutoNum type="alphaUcPeriod"/>
            </a:pPr>
            <a:r>
              <a:rPr lang="en-US" sz="4000" dirty="0"/>
              <a:t>True</a:t>
            </a:r>
          </a:p>
          <a:p>
            <a:pPr>
              <a:spcBef>
                <a:spcPct val="20000"/>
              </a:spcBef>
              <a:spcAft>
                <a:spcPts val="0"/>
              </a:spcAft>
              <a:buFont typeface="+mj-lt"/>
              <a:buAutoNum type="alphaUcPeriod"/>
            </a:pPr>
            <a:r>
              <a:rPr lang="en-US" sz="4000" dirty="0"/>
              <a:t>False</a:t>
            </a:r>
          </a:p>
        </p:txBody>
      </p:sp>
      <p:sp>
        <p:nvSpPr>
          <p:cNvPr id="6" name="Text Placeholder 5">
            <a:extLst>
              <a:ext uri="{FF2B5EF4-FFF2-40B4-BE49-F238E27FC236}">
                <a16:creationId xmlns:a16="http://schemas.microsoft.com/office/drawing/2014/main" id="{BE705C37-2313-45D8-8F6E-1E89E43D6B11}"/>
              </a:ext>
            </a:extLst>
          </p:cNvPr>
          <p:cNvSpPr>
            <a:spLocks noGrp="1"/>
          </p:cNvSpPr>
          <p:nvPr>
            <p:ph type="body" sz="quarter" idx="10"/>
          </p:nvPr>
        </p:nvSpPr>
        <p:spPr/>
        <p:txBody>
          <a:bodyPr/>
          <a:lstStyle/>
          <a:p>
            <a:r>
              <a:rPr lang="en-US" dirty="0"/>
              <a:t>(LE1-C3S1T4:LQ3)</a:t>
            </a:r>
          </a:p>
        </p:txBody>
      </p:sp>
      <p:sp>
        <p:nvSpPr>
          <p:cNvPr id="4" name="TPPolling" title="Polling Shape">
            <a:extLst>
              <a:ext uri="{FF2B5EF4-FFF2-40B4-BE49-F238E27FC236}">
                <a16:creationId xmlns:a16="http://schemas.microsoft.com/office/drawing/2014/main" id="{03EE1CF3-BD11-42C9-9DF1-1539857FF11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CAI1" title="Correct Answer Indicator">
            <a:extLst>
              <a:ext uri="{FF2B5EF4-FFF2-40B4-BE49-F238E27FC236}">
                <a16:creationId xmlns:a16="http://schemas.microsoft.com/office/drawing/2014/main" id="{0ADF4F1E-0CC9-49B3-B154-1068A58EED42}"/>
              </a:ext>
            </a:extLst>
          </p:cNvPr>
          <p:cNvSpPr/>
          <p:nvPr>
            <p:custDataLst>
              <p:tags r:id="rId3"/>
            </p:custDataLst>
          </p:nvPr>
        </p:nvSpPr>
        <p:spPr>
          <a:xfrm rot="10800000">
            <a:off x="190733" y="492760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76546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405F5B77-F8FC-42A1-92BF-80AB8C35FCC9}"/>
              </a:ext>
            </a:extLst>
          </p:cNvPr>
          <p:cNvSpPr>
            <a:spLocks noGrp="1"/>
          </p:cNvSpPr>
          <p:nvPr>
            <p:ph type="title"/>
          </p:nvPr>
        </p:nvSpPr>
        <p:spPr/>
        <p:txBody>
          <a:bodyPr/>
          <a:lstStyle/>
          <a:p>
            <a:r>
              <a:rPr lang="en-US" sz="3600" b="0"/>
              <a:t>Which of the following benefits of successfully completing MCJROTC is most motivating to you right now?  </a:t>
            </a:r>
            <a:r>
              <a:rPr lang="en-US" sz="3600"/>
              <a:t>Why?</a:t>
            </a:r>
            <a:endParaRPr lang="en-US" sz="3600" dirty="0"/>
          </a:p>
        </p:txBody>
      </p:sp>
      <p:sp>
        <p:nvSpPr>
          <p:cNvPr id="3" name="TPAnswers" title="Answer Text">
            <a:extLst>
              <a:ext uri="{FF2B5EF4-FFF2-40B4-BE49-F238E27FC236}">
                <a16:creationId xmlns:a16="http://schemas.microsoft.com/office/drawing/2014/main" id="{1207E761-44AE-4FC2-BBA6-6F02CC71C75B}"/>
              </a:ext>
            </a:extLst>
          </p:cNvPr>
          <p:cNvSpPr>
            <a:spLocks noGrp="1"/>
          </p:cNvSpPr>
          <p:nvPr>
            <p:ph type="body" idx="1"/>
            <p:custDataLst>
              <p:tags r:id="rId2"/>
            </p:custDataLst>
          </p:nvPr>
        </p:nvSpPr>
        <p:spPr/>
        <p:txBody>
          <a:bodyPr>
            <a:normAutofit fontScale="92500" lnSpcReduction="10000"/>
          </a:bodyPr>
          <a:lstStyle/>
          <a:p>
            <a:pPr>
              <a:spcBef>
                <a:spcPct val="20000"/>
              </a:spcBef>
              <a:spcAft>
                <a:spcPts val="0"/>
              </a:spcAft>
              <a:buFont typeface="+mj-lt"/>
              <a:buAutoNum type="alphaUcPeriod"/>
            </a:pPr>
            <a:r>
              <a:rPr lang="en-US" sz="2000"/>
              <a:t>Improving your leadership abilities for your future career</a:t>
            </a:r>
          </a:p>
          <a:p>
            <a:pPr>
              <a:spcBef>
                <a:spcPct val="20000"/>
              </a:spcBef>
              <a:spcAft>
                <a:spcPts val="0"/>
              </a:spcAft>
              <a:buFont typeface="+mj-lt"/>
              <a:buAutoNum type="alphaUcPeriod"/>
            </a:pPr>
            <a:r>
              <a:rPr lang="en-US" sz="2000"/>
              <a:t>Teaching you how to be a more capable and knowledgeable friend, family member, and citizen</a:t>
            </a:r>
          </a:p>
          <a:p>
            <a:pPr>
              <a:spcBef>
                <a:spcPct val="20000"/>
              </a:spcBef>
              <a:spcAft>
                <a:spcPts val="0"/>
              </a:spcAft>
              <a:buFont typeface="+mj-lt"/>
              <a:buAutoNum type="alphaUcPeriod"/>
            </a:pPr>
            <a:r>
              <a:rPr lang="en-US" sz="2000"/>
              <a:t>Increasing your promotion potential in a military career</a:t>
            </a:r>
          </a:p>
          <a:p>
            <a:pPr>
              <a:spcBef>
                <a:spcPct val="20000"/>
              </a:spcBef>
              <a:spcAft>
                <a:spcPts val="0"/>
              </a:spcAft>
              <a:buFont typeface="+mj-lt"/>
              <a:buAutoNum type="alphaUcPeriod"/>
            </a:pPr>
            <a:r>
              <a:rPr lang="en-US" sz="2000"/>
              <a:t>Providing advance placement in Senior Reserve Officers Training Corps (ROTC)</a:t>
            </a:r>
          </a:p>
          <a:p>
            <a:pPr>
              <a:spcBef>
                <a:spcPct val="20000"/>
              </a:spcBef>
              <a:spcAft>
                <a:spcPts val="0"/>
              </a:spcAft>
              <a:buFont typeface="+mj-lt"/>
              <a:buAutoNum type="alphaUcPeriod"/>
            </a:pPr>
            <a:r>
              <a:rPr lang="en-US" sz="2000"/>
              <a:t>Giving you the opportunity for early application to the Marine Corps Platoon Leader Class</a:t>
            </a:r>
          </a:p>
          <a:p>
            <a:pPr>
              <a:spcBef>
                <a:spcPct val="20000"/>
              </a:spcBef>
              <a:spcAft>
                <a:spcPts val="0"/>
              </a:spcAft>
              <a:buFont typeface="+mj-lt"/>
              <a:buAutoNum type="alphaUcPeriod"/>
            </a:pPr>
            <a:r>
              <a:rPr lang="en-US" sz="2000"/>
              <a:t>Other</a:t>
            </a:r>
            <a:endParaRPr lang="en-US" sz="2000" dirty="0"/>
          </a:p>
        </p:txBody>
      </p:sp>
      <p:sp>
        <p:nvSpPr>
          <p:cNvPr id="6" name="Text Placeholder 5">
            <a:extLst>
              <a:ext uri="{FF2B5EF4-FFF2-40B4-BE49-F238E27FC236}">
                <a16:creationId xmlns:a16="http://schemas.microsoft.com/office/drawing/2014/main" id="{47A5FAFE-DDCD-4913-8561-007C32802265}"/>
              </a:ext>
            </a:extLst>
          </p:cNvPr>
          <p:cNvSpPr>
            <a:spLocks noGrp="1"/>
          </p:cNvSpPr>
          <p:nvPr>
            <p:ph type="body" sz="quarter" idx="10"/>
          </p:nvPr>
        </p:nvSpPr>
        <p:spPr/>
        <p:txBody>
          <a:bodyPr/>
          <a:lstStyle/>
          <a:p>
            <a:r>
              <a:rPr lang="en-US"/>
              <a:t>(LE1-C5S1T4:LQ4)</a:t>
            </a:r>
            <a:endParaRPr lang="en-US" dirty="0"/>
          </a:p>
        </p:txBody>
      </p:sp>
      <p:sp>
        <p:nvSpPr>
          <p:cNvPr id="4" name="TPPolling" title="Polling Shape">
            <a:extLst>
              <a:ext uri="{FF2B5EF4-FFF2-40B4-BE49-F238E27FC236}">
                <a16:creationId xmlns:a16="http://schemas.microsoft.com/office/drawing/2014/main" id="{61E73372-7D41-4B5E-8B39-18235F409C3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BFB2CFBD-9491-44FC-96AB-7556522ACEAF}"/>
              </a:ext>
            </a:extLst>
          </p:cNvPr>
          <p:cNvSpPr/>
          <p:nvPr>
            <p:custDataLst>
              <p:tags r:id="rId3"/>
            </p:custDataLst>
          </p:nvPr>
        </p:nvSpPr>
        <p:spPr>
          <a:xfrm>
            <a:off x="8497188" y="3419856"/>
            <a:ext cx="646812" cy="2893897"/>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spTree>
    <p:custDataLst>
      <p:tags r:id="rId1"/>
    </p:custDataLst>
    <p:extLst>
      <p:ext uri="{BB962C8B-B14F-4D97-AF65-F5344CB8AC3E}">
        <p14:creationId xmlns:p14="http://schemas.microsoft.com/office/powerpoint/2010/main" val="168455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Marine Corps Platoon Leaders Class (PLC)</a:t>
            </a:r>
          </a:p>
        </p:txBody>
      </p:sp>
      <p:sp>
        <p:nvSpPr>
          <p:cNvPr id="34819" name="Content Placeholder 2"/>
          <p:cNvSpPr>
            <a:spLocks noGrp="1"/>
          </p:cNvSpPr>
          <p:nvPr>
            <p:ph sz="half" idx="1"/>
          </p:nvPr>
        </p:nvSpPr>
        <p:spPr>
          <a:xfrm>
            <a:off x="228600" y="1752600"/>
            <a:ext cx="8686800" cy="4876800"/>
          </a:xfrm>
        </p:spPr>
        <p:txBody>
          <a:bodyPr anchor="ctr"/>
          <a:lstStyle/>
          <a:p>
            <a:pPr marL="0" indent="0" defTabSz="379413" eaLnBrk="1" hangingPunct="1">
              <a:buClr>
                <a:schemeClr val="bg1"/>
              </a:buClr>
              <a:buSzPct val="90000"/>
              <a:buFont typeface="Wingdings 2" pitchFamily="18" charset="2"/>
              <a:buNone/>
              <a:defRPr/>
            </a:pPr>
            <a:endParaRPr lang="en-US" sz="1000" dirty="0">
              <a:latin typeface="Arial" pitchFamily="34" charset="0"/>
            </a:endParaRPr>
          </a:p>
          <a:p>
            <a:pPr marL="693738" indent="-457200" defTabSz="379413" eaLnBrk="1" hangingPunct="1">
              <a:spcAft>
                <a:spcPts val="1800"/>
              </a:spcAft>
              <a:buClr>
                <a:schemeClr val="bg1"/>
              </a:buClr>
              <a:buSzPct val="90000"/>
              <a:defRPr/>
            </a:pPr>
            <a:r>
              <a:rPr lang="en-US" sz="3200" dirty="0"/>
              <a:t>Upon acceptance to a college, a cadet who has successfully completed the JROTC program may  apply for the </a:t>
            </a:r>
            <a:r>
              <a:rPr lang="en-US" sz="3200" dirty="0">
                <a:solidFill>
                  <a:srgbClr val="FFFF00"/>
                </a:solidFill>
              </a:rPr>
              <a:t>Marine PLC</a:t>
            </a:r>
            <a:r>
              <a:rPr lang="en-US" sz="3200" dirty="0"/>
              <a:t>. </a:t>
            </a:r>
          </a:p>
          <a:p>
            <a:pPr marL="693738" indent="-457200" defTabSz="379413" eaLnBrk="1" hangingPunct="1">
              <a:spcAft>
                <a:spcPts val="1800"/>
              </a:spcAft>
              <a:buClr>
                <a:schemeClr val="bg1"/>
              </a:buClr>
              <a:buSzPct val="90000"/>
              <a:defRPr/>
            </a:pPr>
            <a:r>
              <a:rPr lang="en-US" sz="3200" dirty="0"/>
              <a:t>PLC lets you complete your academic career uninterrupted at the college of your choice. </a:t>
            </a:r>
          </a:p>
          <a:p>
            <a:pPr marL="693738" indent="-457200" defTabSz="379413" eaLnBrk="1" hangingPunct="1">
              <a:spcAft>
                <a:spcPts val="1800"/>
              </a:spcAft>
              <a:buClr>
                <a:schemeClr val="bg1"/>
              </a:buClr>
              <a:buSzPct val="90000"/>
              <a:defRPr/>
            </a:pPr>
            <a:r>
              <a:rPr lang="en-US" sz="3200" dirty="0"/>
              <a:t>All PLC training </a:t>
            </a:r>
            <a:r>
              <a:rPr lang="en-US" sz="3200" dirty="0">
                <a:solidFill>
                  <a:srgbClr val="FFFF00"/>
                </a:solidFill>
              </a:rPr>
              <a:t>takes place during the summer</a:t>
            </a:r>
            <a:r>
              <a:rPr lang="en-US" sz="3200" dirty="0"/>
              <a:t>. </a:t>
            </a:r>
          </a:p>
          <a:p>
            <a:pPr marL="236538" indent="0" defTabSz="379413" eaLnBrk="1" hangingPunct="1">
              <a:buClr>
                <a:schemeClr val="bg1"/>
              </a:buClr>
              <a:buSzPct val="90000"/>
              <a:buFont typeface="Wingdings 2" pitchFamily="18"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wipe(left)">
                                      <p:cBhvr>
                                        <p:cTn id="7" dur="1000"/>
                                        <p:tgtEl>
                                          <p:spTgt spid="34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wipe(left)">
                                      <p:cBhvr>
                                        <p:cTn id="12" dur="1000"/>
                                        <p:tgtEl>
                                          <p:spTgt spid="34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wipe(left)">
                                      <p:cBhvr>
                                        <p:cTn id="17" dur="10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a:extLst>
              <a:ext uri="{FF2B5EF4-FFF2-40B4-BE49-F238E27FC236}">
                <a16:creationId xmlns:a16="http://schemas.microsoft.com/office/drawing/2014/main" id="{0DA008F5-AE14-4A1B-8555-D0934AD63E58}"/>
              </a:ext>
            </a:extLst>
          </p:cNvPr>
          <p:cNvSpPr/>
          <p:nvPr>
            <p:custDataLst>
              <p:tags r:id="rId2"/>
            </p:custDataLst>
          </p:nvPr>
        </p:nvSpPr>
        <p:spPr>
          <a:xfrm>
            <a:off x="3800212" y="3338819"/>
            <a:ext cx="4911755" cy="3020036"/>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a:extLst>
              <a:ext uri="{FF2B5EF4-FFF2-40B4-BE49-F238E27FC236}">
                <a16:creationId xmlns:a16="http://schemas.microsoft.com/office/drawing/2014/main" id="{9AFFD593-23C4-421D-A80C-1B54A9A53408}"/>
              </a:ext>
            </a:extLst>
          </p:cNvPr>
          <p:cNvSpPr>
            <a:spLocks noGrp="1"/>
          </p:cNvSpPr>
          <p:nvPr>
            <p:ph type="title"/>
          </p:nvPr>
        </p:nvSpPr>
        <p:spPr/>
        <p:txBody>
          <a:bodyPr/>
          <a:lstStyle/>
          <a:p>
            <a:r>
              <a:rPr lang="en-US" b="0" dirty="0"/>
              <a:t>True or False:</a:t>
            </a:r>
            <a:br>
              <a:rPr lang="en-US" b="0" dirty="0"/>
            </a:br>
            <a:r>
              <a:rPr lang="en-US" b="0" dirty="0"/>
              <a:t>All PLC training takes place in the summer.</a:t>
            </a:r>
            <a:endParaRPr lang="en-US" dirty="0"/>
          </a:p>
        </p:txBody>
      </p:sp>
      <p:sp>
        <p:nvSpPr>
          <p:cNvPr id="3" name="TPAnswers" title="Answer Text">
            <a:extLst>
              <a:ext uri="{FF2B5EF4-FFF2-40B4-BE49-F238E27FC236}">
                <a16:creationId xmlns:a16="http://schemas.microsoft.com/office/drawing/2014/main" id="{7FABCF03-B2B9-439C-937D-21B7E6880E67}"/>
              </a:ext>
            </a:extLst>
          </p:cNvPr>
          <p:cNvSpPr>
            <a:spLocks noGrp="1"/>
          </p:cNvSpPr>
          <p:nvPr>
            <p:ph type="body" idx="1"/>
          </p:nvPr>
        </p:nvSpPr>
        <p:spPr>
          <a:xfrm>
            <a:off x="742425" y="4011911"/>
            <a:ext cx="2260833" cy="1672803"/>
          </a:xfrm>
        </p:spPr>
        <p:txBody>
          <a:bodyPr>
            <a:normAutofit/>
          </a:bodyPr>
          <a:lstStyle/>
          <a:p>
            <a:pPr>
              <a:spcBef>
                <a:spcPct val="20000"/>
              </a:spcBef>
              <a:spcAft>
                <a:spcPts val="0"/>
              </a:spcAft>
              <a:buFont typeface="+mj-lt"/>
              <a:buAutoNum type="alphaUcPeriod"/>
            </a:pPr>
            <a:r>
              <a:rPr lang="en-US" sz="4000" dirty="0"/>
              <a:t>True</a:t>
            </a:r>
          </a:p>
          <a:p>
            <a:pPr>
              <a:spcBef>
                <a:spcPct val="20000"/>
              </a:spcBef>
              <a:spcAft>
                <a:spcPts val="0"/>
              </a:spcAft>
              <a:buFont typeface="+mj-lt"/>
              <a:buAutoNum type="alphaUcPeriod"/>
            </a:pPr>
            <a:r>
              <a:rPr lang="en-US" sz="4000" dirty="0"/>
              <a:t>False</a:t>
            </a:r>
          </a:p>
        </p:txBody>
      </p:sp>
      <p:sp>
        <p:nvSpPr>
          <p:cNvPr id="6" name="Text Placeholder 5">
            <a:extLst>
              <a:ext uri="{FF2B5EF4-FFF2-40B4-BE49-F238E27FC236}">
                <a16:creationId xmlns:a16="http://schemas.microsoft.com/office/drawing/2014/main" id="{BE705C37-2313-45D8-8F6E-1E89E43D6B11}"/>
              </a:ext>
            </a:extLst>
          </p:cNvPr>
          <p:cNvSpPr>
            <a:spLocks noGrp="1"/>
          </p:cNvSpPr>
          <p:nvPr>
            <p:ph type="body" sz="quarter" idx="10"/>
          </p:nvPr>
        </p:nvSpPr>
        <p:spPr/>
        <p:txBody>
          <a:bodyPr/>
          <a:lstStyle/>
          <a:p>
            <a:r>
              <a:rPr lang="en-US" dirty="0"/>
              <a:t>(LE1-C3S1T4:LQ5)</a:t>
            </a:r>
          </a:p>
        </p:txBody>
      </p:sp>
      <p:sp>
        <p:nvSpPr>
          <p:cNvPr id="4" name="TPPolling" title="Polling Shape">
            <a:extLst>
              <a:ext uri="{FF2B5EF4-FFF2-40B4-BE49-F238E27FC236}">
                <a16:creationId xmlns:a16="http://schemas.microsoft.com/office/drawing/2014/main" id="{03EE1CF3-BD11-42C9-9DF1-1539857FF11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CAI1" title="Correct Answer Indicator">
            <a:extLst>
              <a:ext uri="{FF2B5EF4-FFF2-40B4-BE49-F238E27FC236}">
                <a16:creationId xmlns:a16="http://schemas.microsoft.com/office/drawing/2014/main" id="{0ADF4F1E-0CC9-49B3-B154-1068A58EED42}"/>
              </a:ext>
            </a:extLst>
          </p:cNvPr>
          <p:cNvSpPr/>
          <p:nvPr>
            <p:custDataLst>
              <p:tags r:id="rId3"/>
            </p:custDataLst>
          </p:nvPr>
        </p:nvSpPr>
        <p:spPr>
          <a:xfrm rot="10800000">
            <a:off x="190733" y="4212408"/>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2528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E873994D-7545-4F1D-9453-FC17EC3D8EE5}"/>
              </a:ext>
            </a:extLst>
          </p:cNvPr>
          <p:cNvSpPr>
            <a:spLocks noGrp="1"/>
          </p:cNvSpPr>
          <p:nvPr>
            <p:ph type="title"/>
          </p:nvPr>
        </p:nvSpPr>
        <p:spPr/>
        <p:txBody>
          <a:bodyPr/>
          <a:lstStyle/>
          <a:p>
            <a:r>
              <a:rPr lang="en-US" sz="3600" b="0" dirty="0"/>
              <a:t>You have just enrolled in MCJROTC.  One of your buddies asks you why you did this.  </a:t>
            </a:r>
            <a:r>
              <a:rPr lang="en-US" sz="3600" dirty="0"/>
              <a:t>Which of the following responses would NOT be accurate?</a:t>
            </a:r>
          </a:p>
        </p:txBody>
      </p:sp>
      <p:sp>
        <p:nvSpPr>
          <p:cNvPr id="3" name="TPAnswers" title="Answer Text">
            <a:extLst>
              <a:ext uri="{FF2B5EF4-FFF2-40B4-BE49-F238E27FC236}">
                <a16:creationId xmlns:a16="http://schemas.microsoft.com/office/drawing/2014/main" id="{E12FCF8F-C4A4-4043-AE61-9E973EF5EF5E}"/>
              </a:ext>
            </a:extLst>
          </p:cNvPr>
          <p:cNvSpPr>
            <a:spLocks noGrp="1"/>
          </p:cNvSpPr>
          <p:nvPr>
            <p:ph type="body" idx="1"/>
            <p:custDataLst>
              <p:tags r:id="rId2"/>
            </p:custDataLst>
          </p:nvPr>
        </p:nvSpPr>
        <p:spPr/>
        <p:txBody>
          <a:bodyPr>
            <a:normAutofit fontScale="62500" lnSpcReduction="20000"/>
          </a:bodyPr>
          <a:lstStyle/>
          <a:p>
            <a:pPr>
              <a:spcBef>
                <a:spcPct val="20000"/>
              </a:spcBef>
              <a:spcAft>
                <a:spcPts val="0"/>
              </a:spcAft>
              <a:buFont typeface="+mj-lt"/>
              <a:buAutoNum type="alphaUcPeriod"/>
            </a:pPr>
            <a:r>
              <a:rPr lang="en-US"/>
              <a:t>MCJROTC has lots of great activities like drill, camps, and marksmanship that will teach me important lessons about leadership and discipline.</a:t>
            </a:r>
          </a:p>
          <a:p>
            <a:pPr>
              <a:spcBef>
                <a:spcPct val="20000"/>
              </a:spcBef>
              <a:spcAft>
                <a:spcPts val="0"/>
              </a:spcAft>
              <a:buFont typeface="+mj-lt"/>
              <a:buAutoNum type="alphaUcPeriod"/>
            </a:pPr>
            <a:r>
              <a:rPr lang="en-US"/>
              <a:t>MCJROTC participation will guarantee me acceptance to a 4-year college through the ROTC.</a:t>
            </a:r>
          </a:p>
          <a:p>
            <a:pPr>
              <a:spcBef>
                <a:spcPct val="20000"/>
              </a:spcBef>
              <a:spcAft>
                <a:spcPts val="0"/>
              </a:spcAft>
              <a:buFont typeface="+mj-lt"/>
              <a:buAutoNum type="alphaUcPeriod"/>
            </a:pPr>
            <a:r>
              <a:rPr lang="en-US"/>
              <a:t>MCJROTC increases my ability to receive an advanced placement into ROTC.</a:t>
            </a:r>
          </a:p>
          <a:p>
            <a:pPr>
              <a:spcBef>
                <a:spcPct val="20000"/>
              </a:spcBef>
              <a:spcAft>
                <a:spcPts val="0"/>
              </a:spcAft>
              <a:buFont typeface="+mj-lt"/>
              <a:buAutoNum type="alphaUcPeriod"/>
            </a:pPr>
            <a:r>
              <a:rPr lang="en-US"/>
              <a:t>MCJROTC will allow me to enlist as an E-2, and possibly even an E-3 if I decide to join the Marine Corps.</a:t>
            </a:r>
          </a:p>
        </p:txBody>
      </p:sp>
      <p:sp>
        <p:nvSpPr>
          <p:cNvPr id="6" name="Text Placeholder 5">
            <a:extLst>
              <a:ext uri="{FF2B5EF4-FFF2-40B4-BE49-F238E27FC236}">
                <a16:creationId xmlns:a16="http://schemas.microsoft.com/office/drawing/2014/main" id="{9D9FA86B-5B1D-44A6-8A91-894412E9E320}"/>
              </a:ext>
            </a:extLst>
          </p:cNvPr>
          <p:cNvSpPr>
            <a:spLocks noGrp="1"/>
          </p:cNvSpPr>
          <p:nvPr>
            <p:ph type="body" sz="quarter" idx="10"/>
          </p:nvPr>
        </p:nvSpPr>
        <p:spPr/>
        <p:txBody>
          <a:bodyPr/>
          <a:lstStyle/>
          <a:p>
            <a:r>
              <a:rPr lang="en-US" dirty="0"/>
              <a:t>(LE1-C5S1T4:LQ6)</a:t>
            </a:r>
          </a:p>
        </p:txBody>
      </p:sp>
      <p:sp>
        <p:nvSpPr>
          <p:cNvPr id="4" name="TPPolling" title="Polling Shape">
            <a:extLst>
              <a:ext uri="{FF2B5EF4-FFF2-40B4-BE49-F238E27FC236}">
                <a16:creationId xmlns:a16="http://schemas.microsoft.com/office/drawing/2014/main" id="{17C9F947-453A-4DF0-B487-7F90F4B6B76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2B468A62-D4A4-4F7F-A8A1-651FEDF7CA69}"/>
              </a:ext>
            </a:extLst>
          </p:cNvPr>
          <p:cNvSpPr/>
          <p:nvPr>
            <p:custDataLst>
              <p:tags r:id="rId3"/>
            </p:custDataLst>
          </p:nvPr>
        </p:nvSpPr>
        <p:spPr>
          <a:xfrm>
            <a:off x="8497188" y="3386645"/>
            <a:ext cx="646812" cy="2906089"/>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CAI1" title="Correct Answer Indicator">
            <a:extLst>
              <a:ext uri="{FF2B5EF4-FFF2-40B4-BE49-F238E27FC236}">
                <a16:creationId xmlns:a16="http://schemas.microsoft.com/office/drawing/2014/main" id="{18CE64A5-6500-4CFF-8D54-9369B8D13BDB}"/>
              </a:ext>
            </a:extLst>
          </p:cNvPr>
          <p:cNvSpPr/>
          <p:nvPr>
            <p:custDataLst>
              <p:tags r:id="rId4"/>
            </p:custDataLst>
          </p:nvPr>
        </p:nvSpPr>
        <p:spPr>
          <a:xfrm rot="10800000">
            <a:off x="-509" y="4374388"/>
            <a:ext cx="430276" cy="39116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629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9CC47320-B5AC-4BFB-8769-E56AD3F0DFC2}"/>
              </a:ext>
            </a:extLst>
          </p:cNvPr>
          <p:cNvSpPr>
            <a:spLocks noGrp="1"/>
          </p:cNvSpPr>
          <p:nvPr>
            <p:ph type="title"/>
          </p:nvPr>
        </p:nvSpPr>
        <p:spPr/>
        <p:txBody>
          <a:bodyPr/>
          <a:lstStyle/>
          <a:p>
            <a:r>
              <a:rPr lang="en-US" sz="3200" b="0" dirty="0"/>
              <a:t>Successful completion of MCJROTC opens many doors for you.  Why do you think colleges, ROTC admissions staff, employers, and the Marine Corps would provide preference or give extra benefits to students who complete MCJROTC?</a:t>
            </a:r>
          </a:p>
        </p:txBody>
      </p:sp>
      <p:sp>
        <p:nvSpPr>
          <p:cNvPr id="3" name="TPAnswers" title="Answer Text">
            <a:extLst>
              <a:ext uri="{FF2B5EF4-FFF2-40B4-BE49-F238E27FC236}">
                <a16:creationId xmlns:a16="http://schemas.microsoft.com/office/drawing/2014/main" id="{338BE85F-88A8-4FDB-A463-4BA71AF8E07F}"/>
              </a:ext>
            </a:extLst>
          </p:cNvPr>
          <p:cNvSpPr>
            <a:spLocks noGrp="1"/>
          </p:cNvSpPr>
          <p:nvPr>
            <p:ph type="body" idx="1"/>
            <p:custDataLst>
              <p:tags r:id="rId2"/>
            </p:custDataLst>
          </p:nvPr>
        </p:nvSpPr>
        <p:spPr/>
        <p:txBody>
          <a:bodyPr>
            <a:normAutofit fontScale="85000" lnSpcReduction="10000"/>
          </a:bodyPr>
          <a:lstStyle/>
          <a:p>
            <a:pPr>
              <a:spcBef>
                <a:spcPct val="20000"/>
              </a:spcBef>
              <a:spcAft>
                <a:spcPts val="0"/>
              </a:spcAft>
              <a:buFont typeface="+mj-lt"/>
              <a:buAutoNum type="alphaUcPeriod"/>
            </a:pPr>
            <a:r>
              <a:rPr lang="en-US" sz="2400" dirty="0"/>
              <a:t>It is a legal requirement for colleges and employers to give preference to those who have completed MCJROTC.</a:t>
            </a:r>
          </a:p>
          <a:p>
            <a:pPr>
              <a:spcBef>
                <a:spcPct val="20000"/>
              </a:spcBef>
              <a:spcAft>
                <a:spcPts val="0"/>
              </a:spcAft>
              <a:buFont typeface="+mj-lt"/>
              <a:buAutoNum type="alphaUcPeriod"/>
            </a:pPr>
            <a:r>
              <a:rPr lang="en-US" sz="2400" dirty="0"/>
              <a:t>Students who demonstrate the ability to complete a program as challenging as MCJROTC are generally more likely to succeed in other organizations as well.</a:t>
            </a:r>
          </a:p>
          <a:p>
            <a:pPr>
              <a:spcBef>
                <a:spcPct val="20000"/>
              </a:spcBef>
              <a:spcAft>
                <a:spcPts val="0"/>
              </a:spcAft>
              <a:buFont typeface="+mj-lt"/>
              <a:buAutoNum type="alphaUcPeriod"/>
            </a:pPr>
            <a:r>
              <a:rPr lang="en-US" sz="2400" dirty="0"/>
              <a:t>Completion of MCJROC demonstrates to college admissions staff that you have the support of your family to continue your education.</a:t>
            </a:r>
          </a:p>
          <a:p>
            <a:pPr>
              <a:spcBef>
                <a:spcPct val="20000"/>
              </a:spcBef>
              <a:spcAft>
                <a:spcPts val="0"/>
              </a:spcAft>
              <a:buFont typeface="+mj-lt"/>
              <a:buAutoNum type="alphaUcPeriod"/>
            </a:pPr>
            <a:r>
              <a:rPr lang="en-US" sz="2400" dirty="0"/>
              <a:t>Students who complete the MCJROTC program typically have more financial resources than those who do not.</a:t>
            </a:r>
          </a:p>
        </p:txBody>
      </p:sp>
      <p:sp>
        <p:nvSpPr>
          <p:cNvPr id="6" name="Text Placeholder 5">
            <a:extLst>
              <a:ext uri="{FF2B5EF4-FFF2-40B4-BE49-F238E27FC236}">
                <a16:creationId xmlns:a16="http://schemas.microsoft.com/office/drawing/2014/main" id="{9B113C66-E7E6-4DCA-852E-BF04B63BCA54}"/>
              </a:ext>
            </a:extLst>
          </p:cNvPr>
          <p:cNvSpPr>
            <a:spLocks noGrp="1"/>
          </p:cNvSpPr>
          <p:nvPr>
            <p:ph type="body" sz="quarter" idx="10"/>
          </p:nvPr>
        </p:nvSpPr>
        <p:spPr/>
        <p:txBody>
          <a:bodyPr/>
          <a:lstStyle/>
          <a:p>
            <a:r>
              <a:rPr lang="en-US" dirty="0"/>
              <a:t>(LE1-C5S1T4:LQ7)</a:t>
            </a:r>
          </a:p>
        </p:txBody>
      </p:sp>
      <p:sp>
        <p:nvSpPr>
          <p:cNvPr id="4" name="TPPolling" title="Polling Shape">
            <a:extLst>
              <a:ext uri="{FF2B5EF4-FFF2-40B4-BE49-F238E27FC236}">
                <a16:creationId xmlns:a16="http://schemas.microsoft.com/office/drawing/2014/main" id="{2141EBEA-7112-4F57-9652-690F6EFE5250}"/>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E9B4A832-40AA-47C8-AD79-146DEBC1BAEF}"/>
              </a:ext>
            </a:extLst>
          </p:cNvPr>
          <p:cNvSpPr/>
          <p:nvPr>
            <p:custDataLst>
              <p:tags r:id="rId3"/>
            </p:custDataLst>
          </p:nvPr>
        </p:nvSpPr>
        <p:spPr>
          <a:xfrm>
            <a:off x="8497188" y="3398838"/>
            <a:ext cx="646812" cy="289389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CAI1" title="Correct Answer Indicator">
            <a:extLst>
              <a:ext uri="{FF2B5EF4-FFF2-40B4-BE49-F238E27FC236}">
                <a16:creationId xmlns:a16="http://schemas.microsoft.com/office/drawing/2014/main" id="{E3D56FBF-9EA9-4F21-8855-69A1F3DE3B5F}"/>
              </a:ext>
            </a:extLst>
          </p:cNvPr>
          <p:cNvSpPr/>
          <p:nvPr>
            <p:custDataLst>
              <p:tags r:id="rId4"/>
            </p:custDataLst>
          </p:nvPr>
        </p:nvSpPr>
        <p:spPr>
          <a:xfrm rot="10800000">
            <a:off x="7469" y="4084130"/>
            <a:ext cx="405689" cy="368808"/>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74483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Closing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80CBED2B-330F-40E8-85AE-79FAE4CBFFFD}"/>
              </a:ext>
            </a:extLst>
          </p:cNvPr>
          <p:cNvGrpSpPr/>
          <p:nvPr/>
        </p:nvGrpSpPr>
        <p:grpSpPr>
          <a:xfrm>
            <a:off x="3995882" y="6278552"/>
            <a:ext cx="342900" cy="381000"/>
            <a:chOff x="4156144" y="6248400"/>
            <a:chExt cx="342900" cy="381000"/>
          </a:xfrm>
        </p:grpSpPr>
        <p:pic>
          <p:nvPicPr>
            <p:cNvPr id="25" name="Picture 24">
              <a:extLst>
                <a:ext uri="{FF2B5EF4-FFF2-40B4-BE49-F238E27FC236}">
                  <a16:creationId xmlns:a16="http://schemas.microsoft.com/office/drawing/2014/main" id="{54CD0D3C-196E-47CC-A16A-BBC4A71BECFE}"/>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26" name="Rectangle 25">
              <a:extLst>
                <a:ext uri="{FF2B5EF4-FFF2-40B4-BE49-F238E27FC236}">
                  <a16:creationId xmlns:a16="http://schemas.microsoft.com/office/drawing/2014/main" id="{05B11F4F-67CE-432A-A6C5-1EEBAB150CFD}"/>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9D9AE817-ED16-4FBB-9227-7253FC93D763}"/>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
        <p:nvSpPr>
          <p:cNvPr id="3" name="Rectangle 2"/>
          <p:cNvSpPr/>
          <p:nvPr/>
        </p:nvSpPr>
        <p:spPr>
          <a:xfrm>
            <a:off x="305499" y="1758424"/>
            <a:ext cx="8588163" cy="2062103"/>
          </a:xfrm>
          <a:prstGeom prst="rect">
            <a:avLst/>
          </a:prstGeom>
        </p:spPr>
        <p:txBody>
          <a:bodyPr wrap="square">
            <a:spAutoFit/>
          </a:bodyPr>
          <a:lstStyle/>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rPr>
              <a:t>List the 2-3 most important things you learned in this lesson.  </a:t>
            </a:r>
          </a:p>
          <a:p>
            <a:pPr lvl="0" defTabSz="457200" fontAlgn="auto">
              <a:spcBef>
                <a:spcPts val="0"/>
              </a:spcBef>
              <a:spcAft>
                <a:spcPts val="0"/>
              </a:spcAft>
              <a:defRPr/>
            </a:pPr>
            <a:endParaRPr lang="en-US" altLang="en-US" sz="2000" b="1" dirty="0">
              <a:solidFill>
                <a:srgbClr val="002060"/>
              </a:solidFill>
              <a:effectLst>
                <a:outerShdw blurRad="38100" dist="38100" dir="2700000" algn="tl">
                  <a:srgbClr val="000000">
                    <a:alpha val="43137"/>
                  </a:srgbClr>
                </a:outerShdw>
              </a:effectLst>
              <a:latin typeface="Calibri"/>
            </a:endParaRPr>
          </a:p>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rPr>
              <a:t>Why are they important to you?</a:t>
            </a:r>
          </a:p>
        </p:txBody>
      </p:sp>
    </p:spTree>
    <p:custDataLst>
      <p:tags r:id="rId2"/>
    </p:custDataLst>
    <p:controls>
      <mc:AlternateContent xmlns:mc="http://schemas.openxmlformats.org/markup-compatibility/2006">
        <mc:Choice xmlns:v="urn:schemas-microsoft-com:vml" Requires="v">
          <p:control spid="3078" name="ShockwaveFlash1" r:id="rId3" imgW="1138320" imgH="1365120"/>
        </mc:Choice>
        <mc:Fallback>
          <p:control name="ShockwaveFlash1" r:id="rId3" imgW="1138320" imgH="1365120">
            <p:pic>
              <p:nvPicPr>
                <p:cNvPr id="11" name="ShockwaveFlash1">
                  <a:extLst>
                    <a:ext uri="{FF2B5EF4-FFF2-40B4-BE49-F238E27FC236}">
                      <a16:creationId xmlns:a16="http://schemas.microsoft.com/office/drawing/2014/main" id="{4472EE31-2D08-4D05-9872-45DE2BEFFA46}"/>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44585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defRPr/>
            </a:pPr>
            <a:r>
              <a:rPr lang="en-US" dirty="0">
                <a:latin typeface="Arial" charset="0"/>
              </a:rPr>
              <a:t>Questions</a:t>
            </a:r>
            <a:endParaRPr lang="en-US" dirty="0"/>
          </a:p>
        </p:txBody>
      </p:sp>
      <p:sp>
        <p:nvSpPr>
          <p:cNvPr id="38915" name="Text Box 3"/>
          <p:cNvSpPr txBox="1">
            <a:spLocks noChangeArrowheads="1"/>
          </p:cNvSpPr>
          <p:nvPr/>
        </p:nvSpPr>
        <p:spPr bwMode="auto">
          <a:xfrm>
            <a:off x="-415925" y="3160713"/>
            <a:ext cx="10252075" cy="3092450"/>
          </a:xfrm>
          <a:prstGeom prst="rect">
            <a:avLst/>
          </a:prstGeom>
          <a:noFill/>
          <a:ln w="9525">
            <a:noFill/>
            <a:miter lim="800000"/>
            <a:headEnd/>
            <a:tailEnd/>
          </a:ln>
          <a:effectLst/>
        </p:spPr>
        <p:txBody>
          <a:bodyPr lIns="0" tIns="0" rIns="0" bIns="0" anchor="ctr"/>
          <a:lstStyle/>
          <a:p>
            <a:pPr algn="ctr" defTabSz="380375">
              <a:buClr>
                <a:srgbClr val="000000"/>
              </a:buClr>
              <a:buSzPct val="90000"/>
              <a:defRPr/>
            </a:pPr>
            <a:endParaRPr lang="en-US" sz="5400" b="1" dirty="0">
              <a:effectLst>
                <a:outerShdw blurRad="38100" dist="38100" dir="2700000" algn="tl">
                  <a:srgbClr val="000000"/>
                </a:outerShdw>
              </a:effectLst>
              <a:latin typeface="Times New Roman" pitchFamily="18" charset="0"/>
              <a:cs typeface="Arial" pitchFamily="34" charset="0"/>
            </a:endParaRPr>
          </a:p>
        </p:txBody>
      </p:sp>
      <p:sp>
        <p:nvSpPr>
          <p:cNvPr id="30724" name="Content Placeholder 5"/>
          <p:cNvSpPr>
            <a:spLocks noGrp="1"/>
          </p:cNvSpPr>
          <p:nvPr>
            <p:ph idx="1"/>
          </p:nvPr>
        </p:nvSpPr>
        <p:spPr>
          <a:xfrm>
            <a:off x="152400" y="1774825"/>
            <a:ext cx="8839200" cy="4930775"/>
          </a:xfrm>
        </p:spPr>
        <p:txBody>
          <a:bodyPr/>
          <a:lstStyle/>
          <a:p>
            <a:pPr>
              <a:buFont typeface="Wingdings 2" pitchFamily="18" charset="2"/>
              <a:buNone/>
            </a:pPr>
            <a:endParaRPr lang="en-US" altLang="en-US"/>
          </a:p>
          <a:p>
            <a:pPr>
              <a:buFont typeface="Wingdings 2" pitchFamily="18" charset="2"/>
              <a:buNone/>
            </a:pPr>
            <a:endParaRPr lang="en-US" altLang="en-US"/>
          </a:p>
        </p:txBody>
      </p:sp>
      <p:pic>
        <p:nvPicPr>
          <p:cNvPr id="307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kern="0" dirty="0">
                <a:solidFill>
                  <a:schemeClr val="bg1"/>
                </a:solidFill>
                <a:latin typeface="Verdana" pitchFamily="34" charset="0"/>
              </a:rPr>
              <a:t>Copyright Information</a:t>
            </a:r>
            <a:endParaRPr lang="en-US" dirty="0">
              <a:solidFill>
                <a:schemeClr val="bg1"/>
              </a:solidFill>
            </a:endParaRPr>
          </a:p>
        </p:txBody>
      </p:sp>
      <p:sp>
        <p:nvSpPr>
          <p:cNvPr id="39939" name="Content Placeholder 2"/>
          <p:cNvSpPr>
            <a:spLocks noGrp="1"/>
          </p:cNvSpPr>
          <p:nvPr>
            <p:ph idx="1"/>
          </p:nvPr>
        </p:nvSpPr>
        <p:spPr/>
        <p:txBody>
          <a:bodyPr/>
          <a:lstStyle/>
          <a:p>
            <a:pPr marL="119062" indent="0" eaLnBrk="1" hangingPunct="1">
              <a:buFont typeface="Wingdings 2" pitchFamily="18" charset="2"/>
              <a:buNone/>
              <a:defRPr/>
            </a:pPr>
            <a:endParaRPr lang="en-US" dirty="0"/>
          </a:p>
          <a:p>
            <a:pPr marL="352425" indent="0" eaLnBrk="1" hangingPunct="1">
              <a:buFont typeface="Wingdings 2" pitchFamily="18" charset="2"/>
              <a:buNone/>
              <a:defRPr/>
            </a:pPr>
            <a:r>
              <a:rPr lang="en-US" dirty="0"/>
              <a:t>Images in this lesson were taken from: </a:t>
            </a:r>
          </a:p>
          <a:p>
            <a:pPr marL="119062" indent="0" eaLnBrk="1" hangingPunct="1">
              <a:buFont typeface="Wingdings 2" pitchFamily="18" charset="2"/>
              <a:buNone/>
              <a:defRPr/>
            </a:pPr>
            <a:endParaRPr lang="en-US" dirty="0"/>
          </a:p>
          <a:p>
            <a:pPr marL="1087438" lvl="2" indent="-320675" eaLnBrk="1" hangingPunct="1">
              <a:buFont typeface="Wingdings" pitchFamily="2" charset="2"/>
              <a:buChar char="§"/>
              <a:defRPr/>
            </a:pPr>
            <a:r>
              <a:rPr lang="en-US" sz="3200" dirty="0"/>
              <a:t>Microsoft</a:t>
            </a:r>
            <a:r>
              <a:rPr lang="en-US" sz="3200" baseline="30000" dirty="0"/>
              <a:t>©</a:t>
            </a:r>
            <a:r>
              <a:rPr lang="en-US" sz="3200" dirty="0"/>
              <a:t> Clip Art Gallery</a:t>
            </a:r>
          </a:p>
          <a:p>
            <a:pPr marL="1087438" lvl="2" indent="-320675" eaLnBrk="1" hangingPunct="1">
              <a:buFont typeface="Wingdings" pitchFamily="2" charset="2"/>
              <a:buChar char="§"/>
              <a:defRPr/>
            </a:pPr>
            <a:r>
              <a:rPr lang="en-US" sz="3200" dirty="0"/>
              <a:t>Marine Corps Combat Camera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a:xfrm>
            <a:off x="762000" y="2438400"/>
            <a:ext cx="7848600" cy="2133600"/>
          </a:xfrm>
          <a:ln>
            <a:noFill/>
          </a:ln>
          <a:extLst>
            <a:ext uri="{91240B29-F687-4F45-9708-019B960494DF}">
              <a14:hiddenLine xmlns:a14="http://schemas.microsoft.com/office/drawing/2010/main" w="25400">
                <a:solidFill>
                  <a:srgbClr val="C00000"/>
                </a:solidFill>
                <a:miter lim="800000"/>
                <a:headEnd/>
                <a:tailEnd/>
              </a14:hiddenLine>
            </a:ext>
          </a:extLst>
        </p:spPr>
        <p:txBody>
          <a:bodyPr/>
          <a:lstStyle/>
          <a:p>
            <a:pPr eaLnBrk="1" hangingPunct="1">
              <a:buSzPct val="75000"/>
              <a:buFont typeface="Wingdings 2" pitchFamily="18" charset="2"/>
              <a:buNone/>
            </a:pPr>
            <a:r>
              <a:rPr lang="en-US" altLang="en-US" sz="4000"/>
              <a:t>   This lesson identifies the benefits of successful completion of the MCJROTC program.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0B8B8C5E-029C-4A39-BA1E-C5BBD4BCF15A}"/>
              </a:ext>
            </a:extLst>
          </p:cNvPr>
          <p:cNvSpPr>
            <a:spLocks noGrp="1"/>
          </p:cNvSpPr>
          <p:nvPr>
            <p:ph type="title"/>
          </p:nvPr>
        </p:nvSpPr>
        <p:spPr>
          <a:xfrm>
            <a:off x="1442906" y="0"/>
            <a:ext cx="7243894" cy="1403350"/>
          </a:xfrm>
        </p:spPr>
        <p:txBody>
          <a:bodyPr/>
          <a:lstStyle/>
          <a:p>
            <a:r>
              <a:rPr lang="en-US" dirty="0"/>
              <a:t>Participant Leaders</a:t>
            </a:r>
          </a:p>
        </p:txBody>
      </p:sp>
      <p:graphicFrame>
        <p:nvGraphicFramePr>
          <p:cNvPr id="4" name="TPLeaderBoardTable">
            <a:extLst>
              <a:ext uri="{FF2B5EF4-FFF2-40B4-BE49-F238E27FC236}">
                <a16:creationId xmlns:a16="http://schemas.microsoft.com/office/drawing/2014/main" id="{210CFF9C-BB13-4058-BE37-B93348E94BF1}"/>
              </a:ext>
            </a:extLst>
          </p:cNvPr>
          <p:cNvGraphicFramePr>
            <a:graphicFrameLocks noGrp="1"/>
          </p:cNvGraphicFramePr>
          <p:nvPr>
            <p:extLst>
              <p:ext uri="{D42A27DB-BD31-4B8C-83A1-F6EECF244321}">
                <p14:modId xmlns:p14="http://schemas.microsoft.com/office/powerpoint/2010/main" val="3441901224"/>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814056289"/>
                    </a:ext>
                  </a:extLst>
                </a:gridCol>
                <a:gridCol w="3048000">
                  <a:extLst>
                    <a:ext uri="{9D8B030D-6E8A-4147-A177-3AD203B41FA5}">
                      <a16:colId xmlns:a16="http://schemas.microsoft.com/office/drawing/2014/main" val="494167336"/>
                    </a:ext>
                  </a:extLst>
                </a:gridCol>
                <a:gridCol w="1397000">
                  <a:extLst>
                    <a:ext uri="{9D8B030D-6E8A-4147-A177-3AD203B41FA5}">
                      <a16:colId xmlns:a16="http://schemas.microsoft.com/office/drawing/2014/main" val="295769905"/>
                    </a:ext>
                  </a:extLst>
                </a:gridCol>
                <a:gridCol w="3048000">
                  <a:extLst>
                    <a:ext uri="{9D8B030D-6E8A-4147-A177-3AD203B41FA5}">
                      <a16:colId xmlns:a16="http://schemas.microsoft.com/office/drawing/2014/main" val="830751207"/>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892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073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3151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03044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2689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2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2880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3824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95443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54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990378"/>
                  </a:ext>
                </a:extLst>
              </a:tr>
            </a:tbl>
          </a:graphicData>
        </a:graphic>
      </p:graphicFrame>
    </p:spTree>
    <p:custDataLst>
      <p:tags r:id="rId1"/>
    </p:custDataLst>
    <p:extLst>
      <p:ext uri="{BB962C8B-B14F-4D97-AF65-F5344CB8AC3E}">
        <p14:creationId xmlns:p14="http://schemas.microsoft.com/office/powerpoint/2010/main" val="294837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9311158F-3F55-4938-901E-5B2EE346CE7C}"/>
              </a:ext>
            </a:extLst>
          </p:cNvPr>
          <p:cNvSpPr>
            <a:spLocks noGrp="1"/>
          </p:cNvSpPr>
          <p:nvPr>
            <p:ph type="title"/>
          </p:nvPr>
        </p:nvSpPr>
        <p:spPr>
          <a:xfrm>
            <a:off x="1451295" y="0"/>
            <a:ext cx="7235505" cy="1403350"/>
          </a:xfrm>
        </p:spPr>
        <p:txBody>
          <a:bodyPr/>
          <a:lstStyle/>
          <a:p>
            <a:r>
              <a:rPr lang="en-US" dirty="0"/>
              <a:t>Team Scores</a:t>
            </a:r>
          </a:p>
        </p:txBody>
      </p:sp>
      <p:graphicFrame>
        <p:nvGraphicFramePr>
          <p:cNvPr id="4" name="TPLeaderBoardTable">
            <a:extLst>
              <a:ext uri="{FF2B5EF4-FFF2-40B4-BE49-F238E27FC236}">
                <a16:creationId xmlns:a16="http://schemas.microsoft.com/office/drawing/2014/main" id="{FCA64601-636F-408F-893D-F9CFC2BC53C2}"/>
              </a:ext>
            </a:extLst>
          </p:cNvPr>
          <p:cNvGraphicFramePr>
            <a:graphicFrameLocks noGrp="1"/>
          </p:cNvGraphicFramePr>
          <p:nvPr>
            <p:extLst>
              <p:ext uri="{D42A27DB-BD31-4B8C-83A1-F6EECF244321}">
                <p14:modId xmlns:p14="http://schemas.microsoft.com/office/powerpoint/2010/main" val="3280567595"/>
              </p:ext>
            </p:extLst>
          </p:nvPr>
        </p:nvGraphicFramePr>
        <p:xfrm>
          <a:off x="127000" y="1684789"/>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4092327899"/>
                    </a:ext>
                  </a:extLst>
                </a:gridCol>
                <a:gridCol w="3048000">
                  <a:extLst>
                    <a:ext uri="{9D8B030D-6E8A-4147-A177-3AD203B41FA5}">
                      <a16:colId xmlns:a16="http://schemas.microsoft.com/office/drawing/2014/main" val="3152362825"/>
                    </a:ext>
                  </a:extLst>
                </a:gridCol>
                <a:gridCol w="1397000">
                  <a:extLst>
                    <a:ext uri="{9D8B030D-6E8A-4147-A177-3AD203B41FA5}">
                      <a16:colId xmlns:a16="http://schemas.microsoft.com/office/drawing/2014/main" val="1126411770"/>
                    </a:ext>
                  </a:extLst>
                </a:gridCol>
                <a:gridCol w="3048000">
                  <a:extLst>
                    <a:ext uri="{9D8B030D-6E8A-4147-A177-3AD203B41FA5}">
                      <a16:colId xmlns:a16="http://schemas.microsoft.com/office/drawing/2014/main" val="4107295725"/>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Team</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20637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46581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8094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1025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3194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73027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19627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3906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29728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272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898287"/>
                  </a:ext>
                </a:extLst>
              </a:tr>
            </a:tbl>
          </a:graphicData>
        </a:graphic>
      </p:graphicFrame>
    </p:spTree>
    <p:custDataLst>
      <p:tags r:id="rId1"/>
    </p:custDataLst>
    <p:extLst>
      <p:ext uri="{BB962C8B-B14F-4D97-AF65-F5344CB8AC3E}">
        <p14:creationId xmlns:p14="http://schemas.microsoft.com/office/powerpoint/2010/main" val="379345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16F8B5BF-55E3-49AF-AE78-A9A2241D471A}"/>
              </a:ext>
            </a:extLst>
          </p:cNvPr>
          <p:cNvSpPr>
            <a:spLocks noGrp="1"/>
          </p:cNvSpPr>
          <p:nvPr>
            <p:ph type="title"/>
          </p:nvPr>
        </p:nvSpPr>
        <p:spPr>
          <a:xfrm>
            <a:off x="1442906" y="0"/>
            <a:ext cx="7243894" cy="1403350"/>
          </a:xfrm>
        </p:spPr>
        <p:txBody>
          <a:bodyPr/>
          <a:lstStyle/>
          <a:p>
            <a:r>
              <a:rPr lang="en-US" dirty="0"/>
              <a:t>Team MVP</a:t>
            </a:r>
          </a:p>
        </p:txBody>
      </p:sp>
      <p:graphicFrame>
        <p:nvGraphicFramePr>
          <p:cNvPr id="4" name="TPLeaderBoardTable">
            <a:extLst>
              <a:ext uri="{FF2B5EF4-FFF2-40B4-BE49-F238E27FC236}">
                <a16:creationId xmlns:a16="http://schemas.microsoft.com/office/drawing/2014/main" id="{90F5DC5A-574A-4F28-A33C-2F61DB9AD686}"/>
              </a:ext>
            </a:extLst>
          </p:cNvPr>
          <p:cNvGraphicFramePr>
            <a:graphicFrameLocks noGrp="1"/>
          </p:cNvGraphicFramePr>
          <p:nvPr>
            <p:extLst>
              <p:ext uri="{D42A27DB-BD31-4B8C-83A1-F6EECF244321}">
                <p14:modId xmlns:p14="http://schemas.microsoft.com/office/powerpoint/2010/main" val="3146547518"/>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270000">
                  <a:extLst>
                    <a:ext uri="{9D8B030D-6E8A-4147-A177-3AD203B41FA5}">
                      <a16:colId xmlns:a16="http://schemas.microsoft.com/office/drawing/2014/main" val="1720893601"/>
                    </a:ext>
                  </a:extLst>
                </a:gridCol>
                <a:gridCol w="3810000">
                  <a:extLst>
                    <a:ext uri="{9D8B030D-6E8A-4147-A177-3AD203B41FA5}">
                      <a16:colId xmlns:a16="http://schemas.microsoft.com/office/drawing/2014/main" val="3120700243"/>
                    </a:ext>
                  </a:extLst>
                </a:gridCol>
                <a:gridCol w="3810000">
                  <a:extLst>
                    <a:ext uri="{9D8B030D-6E8A-4147-A177-3AD203B41FA5}">
                      <a16:colId xmlns:a16="http://schemas.microsoft.com/office/drawing/2014/main" val="3023952250"/>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04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928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277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62293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31763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23342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31090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61806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927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6616"/>
                  </a:ext>
                </a:extLst>
              </a:tr>
              <a:tr h="317500">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97027"/>
                  </a:ext>
                </a:extLst>
              </a:tr>
            </a:tbl>
          </a:graphicData>
        </a:graphic>
      </p:graphicFrame>
    </p:spTree>
    <p:custDataLst>
      <p:tags r:id="rId1"/>
    </p:custDataLst>
    <p:extLst>
      <p:ext uri="{BB962C8B-B14F-4D97-AF65-F5344CB8AC3E}">
        <p14:creationId xmlns:p14="http://schemas.microsoft.com/office/powerpoint/2010/main" val="402703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79A702B0-DE1A-42A7-9BD1-7C4461F14A08}"/>
              </a:ext>
            </a:extLst>
          </p:cNvPr>
          <p:cNvSpPr>
            <a:spLocks noGrp="1"/>
          </p:cNvSpPr>
          <p:nvPr>
            <p:ph type="title"/>
          </p:nvPr>
        </p:nvSpPr>
        <p:spPr>
          <a:xfrm>
            <a:off x="1442906" y="0"/>
            <a:ext cx="7243894" cy="1403350"/>
          </a:xfrm>
        </p:spPr>
        <p:txBody>
          <a:bodyPr/>
          <a:lstStyle/>
          <a:p>
            <a:r>
              <a:rPr lang="en-US" dirty="0"/>
              <a:t>Fastest Responders</a:t>
            </a:r>
          </a:p>
        </p:txBody>
      </p:sp>
      <p:graphicFrame>
        <p:nvGraphicFramePr>
          <p:cNvPr id="4" name="TPLeaderBoardTable">
            <a:extLst>
              <a:ext uri="{FF2B5EF4-FFF2-40B4-BE49-F238E27FC236}">
                <a16:creationId xmlns:a16="http://schemas.microsoft.com/office/drawing/2014/main" id="{8EEB999D-5F07-413F-B8C5-49377958E287}"/>
              </a:ext>
            </a:extLst>
          </p:cNvPr>
          <p:cNvGraphicFramePr>
            <a:graphicFrameLocks noGrp="1"/>
          </p:cNvGraphicFramePr>
          <p:nvPr>
            <p:extLst>
              <p:ext uri="{D42A27DB-BD31-4B8C-83A1-F6EECF244321}">
                <p14:modId xmlns:p14="http://schemas.microsoft.com/office/powerpoint/2010/main" val="3721038923"/>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651000">
                  <a:extLst>
                    <a:ext uri="{9D8B030D-6E8A-4147-A177-3AD203B41FA5}">
                      <a16:colId xmlns:a16="http://schemas.microsoft.com/office/drawing/2014/main" val="1220443545"/>
                    </a:ext>
                  </a:extLst>
                </a:gridCol>
                <a:gridCol w="2794000">
                  <a:extLst>
                    <a:ext uri="{9D8B030D-6E8A-4147-A177-3AD203B41FA5}">
                      <a16:colId xmlns:a16="http://schemas.microsoft.com/office/drawing/2014/main" val="460516161"/>
                    </a:ext>
                  </a:extLst>
                </a:gridCol>
                <a:gridCol w="1651000">
                  <a:extLst>
                    <a:ext uri="{9D8B030D-6E8A-4147-A177-3AD203B41FA5}">
                      <a16:colId xmlns:a16="http://schemas.microsoft.com/office/drawing/2014/main" val="533269959"/>
                    </a:ext>
                  </a:extLst>
                </a:gridCol>
                <a:gridCol w="2794000">
                  <a:extLst>
                    <a:ext uri="{9D8B030D-6E8A-4147-A177-3AD203B41FA5}">
                      <a16:colId xmlns:a16="http://schemas.microsoft.com/office/drawing/2014/main" val="745101530"/>
                    </a:ext>
                  </a:extLst>
                </a:gridCol>
              </a:tblGrid>
              <a:tr h="317500">
                <a:tc>
                  <a:txBody>
                    <a:bodyPr/>
                    <a:lstStyle/>
                    <a:p>
                      <a:pPr algn="l"/>
                      <a:r>
                        <a:rPr lang="en-US" sz="2400" dirty="0"/>
                        <a:t>Seconds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t>Participant</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Seconds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625781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9420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90555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92047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45460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08232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10775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21856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95729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099242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184415"/>
                  </a:ext>
                </a:extLst>
              </a:tr>
            </a:tbl>
          </a:graphicData>
        </a:graphic>
      </p:graphicFrame>
    </p:spTree>
    <p:custDataLst>
      <p:tags r:id="rId1"/>
    </p:custDataLst>
    <p:extLst>
      <p:ext uri="{BB962C8B-B14F-4D97-AF65-F5344CB8AC3E}">
        <p14:creationId xmlns:p14="http://schemas.microsoft.com/office/powerpoint/2010/main" val="11854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a:bodyPr>
          <a:lstStyle/>
          <a:p>
            <a:pPr algn="ctr"/>
            <a:r>
              <a:rPr lang="en-US" dirty="0">
                <a:solidFill>
                  <a:schemeClr val="tx1"/>
                </a:solidFill>
              </a:rPr>
              <a:t>Whiteboard</a:t>
            </a:r>
          </a:p>
        </p:txBody>
      </p:sp>
    </p:spTree>
    <p:extLst>
      <p:ext uri="{BB962C8B-B14F-4D97-AF65-F5344CB8AC3E}">
        <p14:creationId xmlns:p14="http://schemas.microsoft.com/office/powerpoint/2010/main" val="399931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Lesson Objectives</a:t>
            </a:r>
          </a:p>
        </p:txBody>
      </p:sp>
      <p:sp>
        <p:nvSpPr>
          <p:cNvPr id="5" name="Content Placeholder 4"/>
          <p:cNvSpPr>
            <a:spLocks noGrp="1"/>
          </p:cNvSpPr>
          <p:nvPr>
            <p:ph idx="1"/>
          </p:nvPr>
        </p:nvSpPr>
        <p:spPr/>
        <p:txBody>
          <a:bodyPr anchor="ctr"/>
          <a:lstStyle/>
          <a:p>
            <a:pPr marL="731520" indent="-514350" eaLnBrk="1" fontAlgn="auto" hangingPunct="1">
              <a:spcBef>
                <a:spcPct val="20000"/>
              </a:spcBef>
              <a:spcAft>
                <a:spcPts val="1800"/>
              </a:spcAft>
              <a:buClr>
                <a:schemeClr val="bg1"/>
              </a:buClr>
              <a:buSzPct val="75000"/>
              <a:buFont typeface="+mj-lt"/>
              <a:buAutoNum type="arabicPeriod"/>
              <a:defRPr/>
            </a:pPr>
            <a:r>
              <a:rPr lang="en-US" sz="3300" kern="0" dirty="0">
                <a:ea typeface="Verdana" pitchFamily="34" charset="0"/>
                <a:cs typeface="Verdana" pitchFamily="34" charset="0"/>
              </a:rPr>
              <a:t>Describe </a:t>
            </a:r>
            <a:r>
              <a:rPr lang="en-US" sz="3300" kern="0" dirty="0">
                <a:solidFill>
                  <a:srgbClr val="FFFF00"/>
                </a:solidFill>
                <a:ea typeface="Verdana" pitchFamily="34" charset="0"/>
                <a:cs typeface="Verdana" pitchFamily="34" charset="0"/>
              </a:rPr>
              <a:t>promotion potential </a:t>
            </a:r>
            <a:r>
              <a:rPr lang="en-US" sz="3300" kern="0" dirty="0">
                <a:ea typeface="Verdana" pitchFamily="34" charset="0"/>
                <a:cs typeface="Verdana" pitchFamily="34" charset="0"/>
              </a:rPr>
              <a:t>in the Military.</a:t>
            </a:r>
          </a:p>
          <a:p>
            <a:pPr marL="731520" indent="-514350" eaLnBrk="1" fontAlgn="auto" hangingPunct="1">
              <a:spcBef>
                <a:spcPct val="20000"/>
              </a:spcBef>
              <a:spcAft>
                <a:spcPts val="1800"/>
              </a:spcAft>
              <a:buClr>
                <a:schemeClr val="bg1"/>
              </a:buClr>
              <a:buSzPct val="75000"/>
              <a:buFont typeface="+mj-lt"/>
              <a:buAutoNum type="arabicPeriod" startAt="2"/>
              <a:defRPr/>
            </a:pPr>
            <a:r>
              <a:rPr lang="en-US" sz="3300" kern="0" dirty="0">
                <a:ea typeface="Verdana" pitchFamily="34" charset="0"/>
                <a:cs typeface="Verdana" pitchFamily="34" charset="0"/>
              </a:rPr>
              <a:t>Describe </a:t>
            </a:r>
            <a:r>
              <a:rPr lang="en-US" sz="3300" kern="0" dirty="0">
                <a:solidFill>
                  <a:srgbClr val="FFFF00"/>
                </a:solidFill>
                <a:ea typeface="Verdana" pitchFamily="34" charset="0"/>
                <a:cs typeface="Verdana" pitchFamily="34" charset="0"/>
              </a:rPr>
              <a:t>advance placement </a:t>
            </a:r>
            <a:r>
              <a:rPr lang="en-US" sz="3300" kern="0" dirty="0">
                <a:ea typeface="Verdana" pitchFamily="34" charset="0"/>
                <a:cs typeface="Verdana" pitchFamily="34" charset="0"/>
              </a:rPr>
              <a:t>in Senior ROTC.</a:t>
            </a:r>
          </a:p>
          <a:p>
            <a:pPr marL="731520" indent="-514350" eaLnBrk="1" fontAlgn="auto" hangingPunct="1">
              <a:spcBef>
                <a:spcPct val="20000"/>
              </a:spcBef>
              <a:spcAft>
                <a:spcPts val="1800"/>
              </a:spcAft>
              <a:buClr>
                <a:schemeClr val="bg1"/>
              </a:buClr>
              <a:buSzPct val="75000"/>
              <a:buFont typeface="+mj-lt"/>
              <a:buAutoNum type="arabicPeriod" startAt="2"/>
              <a:defRPr/>
            </a:pPr>
            <a:r>
              <a:rPr lang="en-US" sz="3300" kern="0" dirty="0">
                <a:ea typeface="Verdana" pitchFamily="34" charset="0"/>
                <a:cs typeface="Verdana" pitchFamily="34" charset="0"/>
              </a:rPr>
              <a:t>Describe the </a:t>
            </a:r>
            <a:r>
              <a:rPr lang="en-US" sz="3300" kern="0" dirty="0">
                <a:solidFill>
                  <a:srgbClr val="FFFF00"/>
                </a:solidFill>
                <a:ea typeface="Verdana" pitchFamily="34" charset="0"/>
                <a:cs typeface="Verdana" pitchFamily="34" charset="0"/>
              </a:rPr>
              <a:t>potential for early application </a:t>
            </a:r>
            <a:r>
              <a:rPr lang="en-US" sz="3300" kern="0" dirty="0">
                <a:ea typeface="Verdana" pitchFamily="34" charset="0"/>
                <a:cs typeface="Verdana" pitchFamily="34" charset="0"/>
              </a:rPr>
              <a:t>to Marine Corps Platoon Leaders Class. </a:t>
            </a:r>
            <a:endParaRPr lang="en-US" dirty="0"/>
          </a:p>
        </p:txBody>
      </p:sp>
      <p:pic>
        <p:nvPicPr>
          <p:cNvPr id="6" name="Picture 5">
            <a:hlinkClick r:id="rId3" action="ppaction://hlinksldjump"/>
            <a:extLst>
              <a:ext uri="{FF2B5EF4-FFF2-40B4-BE49-F238E27FC236}">
                <a16:creationId xmlns:a16="http://schemas.microsoft.com/office/drawing/2014/main" id="{A9BFC416-B53A-4138-89D1-2763A7F55036}"/>
              </a:ext>
            </a:extLst>
          </p:cNvPr>
          <p:cNvPicPr>
            <a:picLocks noChangeAspect="1"/>
          </p:cNvPicPr>
          <p:nvPr/>
        </p:nvPicPr>
        <p:blipFill>
          <a:blip r:embed="rId4"/>
          <a:stretch>
            <a:fillRect/>
          </a:stretch>
        </p:blipFill>
        <p:spPr>
          <a:xfrm>
            <a:off x="8077147" y="5833823"/>
            <a:ext cx="1219306" cy="1133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PChart" descr="A. got 0, B. got 0, C. got 0, D. got 0, ">
            <a:extLst>
              <a:ext uri="{FF2B5EF4-FFF2-40B4-BE49-F238E27FC236}">
                <a16:creationId xmlns:a16="http://schemas.microsoft.com/office/drawing/2014/main" id="{31FD2464-9A7A-49FD-A832-7DFED50D4A9E}"/>
              </a:ext>
            </a:extLst>
          </p:cNvPr>
          <p:cNvSpPr/>
          <p:nvPr>
            <p:custDataLst>
              <p:tags r:id="rId2"/>
            </p:custDataLst>
          </p:nvPr>
        </p:nvSpPr>
        <p:spPr>
          <a:xfrm>
            <a:off x="3271706" y="1677798"/>
            <a:ext cx="5766849" cy="502780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Shape">
            <a:extLst>
              <a:ext uri="{FF2B5EF4-FFF2-40B4-BE49-F238E27FC236}">
                <a16:creationId xmlns:a16="http://schemas.microsoft.com/office/drawing/2014/main" id="{8577F61E-D0C8-494A-B84B-3A335081AF05}"/>
              </a:ext>
            </a:extLst>
          </p:cNvPr>
          <p:cNvSpPr>
            <a:spLocks noGrp="1"/>
          </p:cNvSpPr>
          <p:nvPr>
            <p:ph type="title"/>
          </p:nvPr>
        </p:nvSpPr>
        <p:spPr/>
        <p:txBody>
          <a:bodyPr/>
          <a:lstStyle/>
          <a:p>
            <a:r>
              <a:rPr lang="en-US" dirty="0"/>
              <a:t>Team Assignment</a:t>
            </a:r>
          </a:p>
        </p:txBody>
      </p:sp>
      <p:sp>
        <p:nvSpPr>
          <p:cNvPr id="3" name="TPAnswers" title="Answer Text Shape">
            <a:extLst>
              <a:ext uri="{FF2B5EF4-FFF2-40B4-BE49-F238E27FC236}">
                <a16:creationId xmlns:a16="http://schemas.microsoft.com/office/drawing/2014/main" id="{CBE44544-7E52-4747-B3C0-5FDC8C874574}"/>
              </a:ext>
            </a:extLst>
          </p:cNvPr>
          <p:cNvSpPr>
            <a:spLocks noGrp="1"/>
          </p:cNvSpPr>
          <p:nvPr>
            <p:ph type="body" idx="4294967295"/>
            <p:custDataLst>
              <p:tags r:id="rId3"/>
            </p:custDataLst>
          </p:nvPr>
        </p:nvSpPr>
        <p:spPr>
          <a:xfrm>
            <a:off x="209725" y="1776413"/>
            <a:ext cx="2901950" cy="4700587"/>
          </a:xfrm>
        </p:spPr>
        <p:txBody>
          <a:bodyPr/>
          <a:lstStyle/>
          <a:p>
            <a:pPr marL="633412" indent="-514350">
              <a:lnSpc>
                <a:spcPct val="150000"/>
              </a:lnSpc>
              <a:spcBef>
                <a:spcPct val="20000"/>
              </a:spcBef>
              <a:spcAft>
                <a:spcPts val="0"/>
              </a:spcAft>
              <a:buFont typeface="Wingdings 2" pitchFamily="18" charset="2"/>
              <a:buAutoNum type="alphaUcPeriod"/>
            </a:pPr>
            <a:r>
              <a:rPr lang="en-US" sz="4000" dirty="0"/>
              <a:t>Alpha</a:t>
            </a:r>
          </a:p>
          <a:p>
            <a:pPr marL="633412" indent="-514350">
              <a:lnSpc>
                <a:spcPct val="150000"/>
              </a:lnSpc>
              <a:spcBef>
                <a:spcPct val="20000"/>
              </a:spcBef>
              <a:spcAft>
                <a:spcPts val="0"/>
              </a:spcAft>
              <a:buFont typeface="Wingdings 2" pitchFamily="18" charset="2"/>
              <a:buAutoNum type="alphaUcPeriod"/>
            </a:pPr>
            <a:r>
              <a:rPr lang="en-US" sz="4000" dirty="0"/>
              <a:t>Bravo</a:t>
            </a:r>
          </a:p>
          <a:p>
            <a:pPr marL="633412" indent="-514350">
              <a:lnSpc>
                <a:spcPct val="150000"/>
              </a:lnSpc>
              <a:spcBef>
                <a:spcPct val="20000"/>
              </a:spcBef>
              <a:spcAft>
                <a:spcPts val="0"/>
              </a:spcAft>
              <a:buFont typeface="Wingdings 2" pitchFamily="18" charset="2"/>
              <a:buAutoNum type="alphaUcPeriod"/>
            </a:pPr>
            <a:r>
              <a:rPr lang="en-US" sz="4000" dirty="0"/>
              <a:t>Charlie</a:t>
            </a:r>
          </a:p>
          <a:p>
            <a:pPr marL="633412" indent="-514350">
              <a:lnSpc>
                <a:spcPct val="150000"/>
              </a:lnSpc>
              <a:spcBef>
                <a:spcPct val="20000"/>
              </a:spcBef>
              <a:spcAft>
                <a:spcPts val="0"/>
              </a:spcAft>
              <a:buFont typeface="Wingdings 2" pitchFamily="18" charset="2"/>
              <a:buAutoNum type="alphaUcPeriod"/>
            </a:pPr>
            <a:r>
              <a:rPr lang="en-US" sz="4000" dirty="0"/>
              <a:t>Delta</a:t>
            </a:r>
          </a:p>
        </p:txBody>
      </p:sp>
      <p:sp>
        <p:nvSpPr>
          <p:cNvPr id="5" name="TPPolling">
            <a:extLst>
              <a:ext uri="{FF2B5EF4-FFF2-40B4-BE49-F238E27FC236}">
                <a16:creationId xmlns:a16="http://schemas.microsoft.com/office/drawing/2014/main" id="{F81AE8AE-D6ED-41C5-B7F2-786E6B23A13C}"/>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578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4AE3AF17-AA3B-4FB2-9F7D-D164C1228262}"/>
              </a:ext>
            </a:extLst>
          </p:cNvPr>
          <p:cNvSpPr>
            <a:spLocks noGrp="1"/>
          </p:cNvSpPr>
          <p:nvPr>
            <p:ph type="title"/>
          </p:nvPr>
        </p:nvSpPr>
        <p:spPr/>
        <p:txBody>
          <a:bodyPr/>
          <a:lstStyle/>
          <a:p>
            <a:r>
              <a:rPr lang="en-US" sz="4800" b="0" dirty="0"/>
              <a:t>How ready are you to learn today?</a:t>
            </a:r>
          </a:p>
        </p:txBody>
      </p:sp>
      <p:sp>
        <p:nvSpPr>
          <p:cNvPr id="3" name="TPAnswers" title="Answer Text">
            <a:extLst>
              <a:ext uri="{FF2B5EF4-FFF2-40B4-BE49-F238E27FC236}">
                <a16:creationId xmlns:a16="http://schemas.microsoft.com/office/drawing/2014/main" id="{3491E54F-DA93-4524-ADE4-FCBE5158B7A5}"/>
              </a:ext>
            </a:extLst>
          </p:cNvPr>
          <p:cNvSpPr>
            <a:spLocks noGrp="1"/>
          </p:cNvSpPr>
          <p:nvPr>
            <p:ph type="body" idx="1"/>
            <p:custDataLst>
              <p:tags r:id="rId2"/>
            </p:custDataLst>
          </p:nvPr>
        </p:nvSpPr>
        <p:spPr/>
        <p:txBody>
          <a:bodyPr>
            <a:normAutofit fontScale="85000" lnSpcReduction="20000"/>
          </a:bodyPr>
          <a:lstStyle/>
          <a:p>
            <a:pPr>
              <a:spcBef>
                <a:spcPct val="20000"/>
              </a:spcBef>
              <a:spcAft>
                <a:spcPts val="0"/>
              </a:spcAft>
              <a:buFont typeface="+mj-lt"/>
              <a:buAutoNum type="alphaUcPeriod"/>
            </a:pPr>
            <a:r>
              <a:rPr lang="en-US"/>
              <a:t>Not very ready.... my mind is distracted by other things.</a:t>
            </a:r>
          </a:p>
          <a:p>
            <a:pPr>
              <a:spcBef>
                <a:spcPct val="20000"/>
              </a:spcBef>
              <a:spcAft>
                <a:spcPts val="0"/>
              </a:spcAft>
              <a:buFont typeface="+mj-lt"/>
              <a:buAutoNum type="alphaUcPeriod"/>
            </a:pPr>
            <a:r>
              <a:rPr lang="en-US"/>
              <a:t>A little slow to get going... but starting to wake up.</a:t>
            </a:r>
          </a:p>
          <a:p>
            <a:pPr>
              <a:spcBef>
                <a:spcPct val="20000"/>
              </a:spcBef>
              <a:spcAft>
                <a:spcPts val="0"/>
              </a:spcAft>
              <a:buFont typeface="+mj-lt"/>
              <a:buAutoNum type="alphaUcPeriod"/>
            </a:pPr>
            <a:r>
              <a:rPr lang="en-US"/>
              <a:t>Good to go.... bring on the lesson.</a:t>
            </a:r>
          </a:p>
          <a:p>
            <a:pPr>
              <a:spcBef>
                <a:spcPct val="20000"/>
              </a:spcBef>
              <a:spcAft>
                <a:spcPts val="0"/>
              </a:spcAft>
              <a:buFont typeface="+mj-lt"/>
              <a:buAutoNum type="alphaUcPeriod"/>
            </a:pPr>
            <a:r>
              <a:rPr lang="en-US"/>
              <a:t>I am focused, alert, and ready to learn!</a:t>
            </a:r>
          </a:p>
        </p:txBody>
      </p:sp>
      <p:sp>
        <p:nvSpPr>
          <p:cNvPr id="6" name="Text Placeholder 5">
            <a:extLst>
              <a:ext uri="{FF2B5EF4-FFF2-40B4-BE49-F238E27FC236}">
                <a16:creationId xmlns:a16="http://schemas.microsoft.com/office/drawing/2014/main" id="{D21F0B39-78F0-4424-B5FD-0140C02C96BE}"/>
              </a:ext>
            </a:extLst>
          </p:cNvPr>
          <p:cNvSpPr>
            <a:spLocks noGrp="1"/>
          </p:cNvSpPr>
          <p:nvPr>
            <p:ph type="body" sz="quarter" idx="10"/>
          </p:nvPr>
        </p:nvSpPr>
        <p:spPr/>
        <p:txBody>
          <a:bodyPr/>
          <a:lstStyle/>
          <a:p>
            <a:r>
              <a:rPr lang="en-US" dirty="0"/>
              <a:t>(LE1-C3S1T4:LQ1)</a:t>
            </a:r>
          </a:p>
        </p:txBody>
      </p:sp>
      <p:sp>
        <p:nvSpPr>
          <p:cNvPr id="4" name="TPPolling" title="Polling Shape">
            <a:extLst>
              <a:ext uri="{FF2B5EF4-FFF2-40B4-BE49-F238E27FC236}">
                <a16:creationId xmlns:a16="http://schemas.microsoft.com/office/drawing/2014/main" id="{4E151F2D-D1A3-47A1-A89E-B167ADB1ECCE}"/>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95C9953B-4CCF-4FB6-81CD-F78125A21C07}"/>
              </a:ext>
            </a:extLst>
          </p:cNvPr>
          <p:cNvSpPr/>
          <p:nvPr>
            <p:custDataLst>
              <p:tags r:id="rId3"/>
            </p:custDataLst>
          </p:nvPr>
        </p:nvSpPr>
        <p:spPr>
          <a:xfrm>
            <a:off x="8497188" y="3398838"/>
            <a:ext cx="646812" cy="2893897"/>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588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a:extLst>
              <a:ext uri="{FF2B5EF4-FFF2-40B4-BE49-F238E27FC236}">
                <a16:creationId xmlns:a16="http://schemas.microsoft.com/office/drawing/2014/main" id="{0DA008F5-AE14-4A1B-8555-D0934AD63E58}"/>
              </a:ext>
            </a:extLst>
          </p:cNvPr>
          <p:cNvSpPr/>
          <p:nvPr>
            <p:custDataLst>
              <p:tags r:id="rId2"/>
            </p:custDataLst>
          </p:nvPr>
        </p:nvSpPr>
        <p:spPr>
          <a:xfrm>
            <a:off x="3800212" y="3338819"/>
            <a:ext cx="4911755" cy="3020036"/>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a:extLst>
              <a:ext uri="{FF2B5EF4-FFF2-40B4-BE49-F238E27FC236}">
                <a16:creationId xmlns:a16="http://schemas.microsoft.com/office/drawing/2014/main" id="{9AFFD593-23C4-421D-A80C-1B54A9A53408}"/>
              </a:ext>
            </a:extLst>
          </p:cNvPr>
          <p:cNvSpPr>
            <a:spLocks noGrp="1"/>
          </p:cNvSpPr>
          <p:nvPr>
            <p:ph type="title"/>
          </p:nvPr>
        </p:nvSpPr>
        <p:spPr/>
        <p:txBody>
          <a:bodyPr/>
          <a:lstStyle/>
          <a:p>
            <a:r>
              <a:rPr lang="en-US" b="0" dirty="0"/>
              <a:t>True or False:</a:t>
            </a:r>
            <a:br>
              <a:rPr lang="en-US" b="0" dirty="0"/>
            </a:br>
            <a:r>
              <a:rPr lang="en-US" b="0" dirty="0"/>
              <a:t>The only benefit of participating in the MCJROTC program is learning to be a leader.</a:t>
            </a:r>
            <a:endParaRPr lang="en-US" dirty="0"/>
          </a:p>
        </p:txBody>
      </p:sp>
      <p:sp>
        <p:nvSpPr>
          <p:cNvPr id="3" name="TPAnswers" title="Answer Text">
            <a:extLst>
              <a:ext uri="{FF2B5EF4-FFF2-40B4-BE49-F238E27FC236}">
                <a16:creationId xmlns:a16="http://schemas.microsoft.com/office/drawing/2014/main" id="{7FABCF03-B2B9-439C-937D-21B7E6880E67}"/>
              </a:ext>
            </a:extLst>
          </p:cNvPr>
          <p:cNvSpPr>
            <a:spLocks noGrp="1"/>
          </p:cNvSpPr>
          <p:nvPr>
            <p:ph type="body" idx="1"/>
          </p:nvPr>
        </p:nvSpPr>
        <p:spPr>
          <a:xfrm>
            <a:off x="742425" y="4011911"/>
            <a:ext cx="2260833" cy="1672803"/>
          </a:xfrm>
        </p:spPr>
        <p:txBody>
          <a:bodyPr>
            <a:normAutofit/>
          </a:bodyPr>
          <a:lstStyle/>
          <a:p>
            <a:pPr>
              <a:spcBef>
                <a:spcPct val="20000"/>
              </a:spcBef>
              <a:spcAft>
                <a:spcPts val="0"/>
              </a:spcAft>
              <a:buFont typeface="+mj-lt"/>
              <a:buAutoNum type="alphaUcPeriod"/>
            </a:pPr>
            <a:r>
              <a:rPr lang="en-US" sz="4000" dirty="0"/>
              <a:t>True</a:t>
            </a:r>
          </a:p>
          <a:p>
            <a:pPr>
              <a:spcBef>
                <a:spcPct val="20000"/>
              </a:spcBef>
              <a:spcAft>
                <a:spcPts val="0"/>
              </a:spcAft>
              <a:buFont typeface="+mj-lt"/>
              <a:buAutoNum type="alphaUcPeriod"/>
            </a:pPr>
            <a:r>
              <a:rPr lang="en-US" sz="4000" dirty="0"/>
              <a:t>False</a:t>
            </a:r>
          </a:p>
        </p:txBody>
      </p:sp>
      <p:sp>
        <p:nvSpPr>
          <p:cNvPr id="6" name="Text Placeholder 5">
            <a:extLst>
              <a:ext uri="{FF2B5EF4-FFF2-40B4-BE49-F238E27FC236}">
                <a16:creationId xmlns:a16="http://schemas.microsoft.com/office/drawing/2014/main" id="{BE705C37-2313-45D8-8F6E-1E89E43D6B11}"/>
              </a:ext>
            </a:extLst>
          </p:cNvPr>
          <p:cNvSpPr>
            <a:spLocks noGrp="1"/>
          </p:cNvSpPr>
          <p:nvPr>
            <p:ph type="body" sz="quarter" idx="10"/>
          </p:nvPr>
        </p:nvSpPr>
        <p:spPr/>
        <p:txBody>
          <a:bodyPr/>
          <a:lstStyle/>
          <a:p>
            <a:r>
              <a:rPr lang="en-US" dirty="0"/>
              <a:t>(LE1-C3S1T4:LQ2)</a:t>
            </a:r>
          </a:p>
        </p:txBody>
      </p:sp>
      <p:sp>
        <p:nvSpPr>
          <p:cNvPr id="4" name="TPPolling" title="Polling Shape">
            <a:extLst>
              <a:ext uri="{FF2B5EF4-FFF2-40B4-BE49-F238E27FC236}">
                <a16:creationId xmlns:a16="http://schemas.microsoft.com/office/drawing/2014/main" id="{03EE1CF3-BD11-42C9-9DF1-1539857FF11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CAI1" title="Correct Answer Indicator">
            <a:extLst>
              <a:ext uri="{FF2B5EF4-FFF2-40B4-BE49-F238E27FC236}">
                <a16:creationId xmlns:a16="http://schemas.microsoft.com/office/drawing/2014/main" id="{0ADF4F1E-0CC9-49B3-B154-1068A58EED42}"/>
              </a:ext>
            </a:extLst>
          </p:cNvPr>
          <p:cNvSpPr/>
          <p:nvPr>
            <p:custDataLst>
              <p:tags r:id="rId3"/>
            </p:custDataLst>
          </p:nvPr>
        </p:nvSpPr>
        <p:spPr>
          <a:xfrm rot="10800000">
            <a:off x="190733" y="495300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292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Opening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80CBED2B-330F-40E8-85AE-79FAE4CBFFFD}"/>
              </a:ext>
            </a:extLst>
          </p:cNvPr>
          <p:cNvGrpSpPr/>
          <p:nvPr/>
        </p:nvGrpSpPr>
        <p:grpSpPr>
          <a:xfrm>
            <a:off x="3995882" y="6278552"/>
            <a:ext cx="342900" cy="381000"/>
            <a:chOff x="4156144" y="6248400"/>
            <a:chExt cx="342900" cy="381000"/>
          </a:xfrm>
        </p:grpSpPr>
        <p:pic>
          <p:nvPicPr>
            <p:cNvPr id="25" name="Picture 24">
              <a:extLst>
                <a:ext uri="{FF2B5EF4-FFF2-40B4-BE49-F238E27FC236}">
                  <a16:creationId xmlns:a16="http://schemas.microsoft.com/office/drawing/2014/main" id="{54CD0D3C-196E-47CC-A16A-BBC4A71BECFE}"/>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26" name="Rectangle 25">
              <a:extLst>
                <a:ext uri="{FF2B5EF4-FFF2-40B4-BE49-F238E27FC236}">
                  <a16:creationId xmlns:a16="http://schemas.microsoft.com/office/drawing/2014/main" id="{05B11F4F-67CE-432A-A6C5-1EEBAB150CFD}"/>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9D9AE817-ED16-4FBB-9227-7253FC93D763}"/>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
        <p:nvSpPr>
          <p:cNvPr id="3" name="Rectangle 2"/>
          <p:cNvSpPr/>
          <p:nvPr/>
        </p:nvSpPr>
        <p:spPr>
          <a:xfrm>
            <a:off x="305499" y="1758424"/>
            <a:ext cx="8588163" cy="2062103"/>
          </a:xfrm>
          <a:prstGeom prst="rect">
            <a:avLst/>
          </a:prstGeom>
        </p:spPr>
        <p:txBody>
          <a:bodyPr wrap="square">
            <a:spAutoFit/>
          </a:bodyPr>
          <a:lstStyle/>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cs typeface="+mn-cs"/>
              </a:rPr>
              <a:t>Think about the benefits of having a high school education.  </a:t>
            </a:r>
          </a:p>
          <a:p>
            <a:pPr lvl="0" defTabSz="457200" fontAlgn="auto">
              <a:spcBef>
                <a:spcPts val="0"/>
              </a:spcBef>
              <a:spcAft>
                <a:spcPts val="0"/>
              </a:spcAft>
              <a:defRPr/>
            </a:pPr>
            <a:endParaRPr lang="en-US" altLang="en-US" sz="2000" b="1" dirty="0">
              <a:solidFill>
                <a:srgbClr val="002060"/>
              </a:solidFill>
              <a:effectLst>
                <a:outerShdw blurRad="38100" dist="38100" dir="2700000" algn="tl">
                  <a:srgbClr val="000000">
                    <a:alpha val="43137"/>
                  </a:srgbClr>
                </a:outerShdw>
              </a:effectLst>
              <a:latin typeface="Calibri"/>
              <a:cs typeface="+mn-cs"/>
            </a:endParaRPr>
          </a:p>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cs typeface="+mn-cs"/>
              </a:rPr>
              <a:t>List 2-3 of these benefits.</a:t>
            </a:r>
          </a:p>
        </p:txBody>
      </p:sp>
    </p:spTree>
    <p:custDataLst>
      <p:tags r:id="rId2"/>
    </p:custDataLst>
    <p:controls>
      <mc:AlternateContent xmlns:mc="http://schemas.openxmlformats.org/markup-compatibility/2006">
        <mc:Choice xmlns:v="urn:schemas-microsoft-com:vml" Requires="v">
          <p:control spid="2054" name="ShockwaveFlash1" r:id="rId3" imgW="1138320" imgH="1365120"/>
        </mc:Choice>
        <mc:Fallback>
          <p:control name="ShockwaveFlash1" r:id="rId3" imgW="1138320" imgH="1365120">
            <p:pic>
              <p:nvPicPr>
                <p:cNvPr id="10" name="ShockwaveFlash1">
                  <a:extLst>
                    <a:ext uri="{FF2B5EF4-FFF2-40B4-BE49-F238E27FC236}">
                      <a16:creationId xmlns:a16="http://schemas.microsoft.com/office/drawing/2014/main" id="{00C6FF35-3D30-4E7C-A4F0-938F3A4EF833}"/>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14276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Introduction</a:t>
            </a:r>
          </a:p>
        </p:txBody>
      </p:sp>
      <p:sp>
        <p:nvSpPr>
          <p:cNvPr id="30723" name="Content Placeholder 2"/>
          <p:cNvSpPr>
            <a:spLocks noGrp="1"/>
          </p:cNvSpPr>
          <p:nvPr>
            <p:ph sz="half" idx="1"/>
          </p:nvPr>
        </p:nvSpPr>
        <p:spPr>
          <a:xfrm>
            <a:off x="457200" y="1981200"/>
            <a:ext cx="4800600" cy="4267200"/>
          </a:xfrm>
        </p:spPr>
        <p:txBody>
          <a:bodyPr/>
          <a:lstStyle/>
          <a:p>
            <a:pPr eaLnBrk="1" hangingPunct="1">
              <a:lnSpc>
                <a:spcPct val="90000"/>
              </a:lnSpc>
              <a:buSzPct val="75000"/>
            </a:pPr>
            <a:endParaRPr lang="en-US" altLang="en-US"/>
          </a:p>
          <a:p>
            <a:pPr eaLnBrk="1" hangingPunct="1">
              <a:lnSpc>
                <a:spcPct val="90000"/>
              </a:lnSpc>
              <a:buSzPct val="75000"/>
            </a:pPr>
            <a:r>
              <a:rPr lang="en-US" altLang="en-US"/>
              <a:t>There are more benefits to MCJROTC than just the things you learn participating in the program. </a:t>
            </a:r>
          </a:p>
          <a:p>
            <a:pPr eaLnBrk="1" hangingPunct="1">
              <a:lnSpc>
                <a:spcPct val="90000"/>
              </a:lnSpc>
              <a:buSzPct val="75000"/>
              <a:buFont typeface="Wingdings 2" pitchFamily="18" charset="2"/>
              <a:buNone/>
            </a:pPr>
            <a:endParaRPr lang="en-US" altLang="en-US"/>
          </a:p>
          <a:p>
            <a:pPr eaLnBrk="1" hangingPunct="1">
              <a:lnSpc>
                <a:spcPct val="90000"/>
              </a:lnSpc>
              <a:buSzPct val="75000"/>
            </a:pPr>
            <a:r>
              <a:rPr lang="en-US" altLang="en-US"/>
              <a:t>The key to being eligible for these benefits is </a:t>
            </a:r>
            <a:r>
              <a:rPr lang="en-US" altLang="en-US">
                <a:solidFill>
                  <a:srgbClr val="FFFF00"/>
                </a:solidFill>
              </a:rPr>
              <a:t>the time you spend</a:t>
            </a:r>
            <a:r>
              <a:rPr lang="en-US" altLang="en-US"/>
              <a:t> as a member of the MCJORTC. </a:t>
            </a:r>
          </a:p>
          <a:p>
            <a:pPr eaLnBrk="1" hangingPunct="1">
              <a:buFont typeface="Wingdings 2" pitchFamily="18" charset="2"/>
              <a:buNone/>
            </a:pPr>
            <a:endParaRPr lang="en-US" altLang="en-US"/>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00350"/>
            <a:ext cx="3200400" cy="258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wipe(left)">
                                      <p:cBhvr>
                                        <p:cTn id="7" dur="10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3" end="3"/>
                                            </p:txEl>
                                          </p:spTgt>
                                        </p:tgtEl>
                                        <p:attrNameLst>
                                          <p:attrName>style.visibility</p:attrName>
                                        </p:attrNameLst>
                                      </p:cBhvr>
                                      <p:to>
                                        <p:strVal val="visible"/>
                                      </p:to>
                                    </p:set>
                                    <p:animEffect transition="in" filter="wipe(left)">
                                      <p:cBhvr>
                                        <p:cTn id="12" dur="10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half" idx="1"/>
          </p:nvPr>
        </p:nvSpPr>
        <p:spPr>
          <a:xfrm>
            <a:off x="152400" y="1828800"/>
            <a:ext cx="8763000" cy="4800600"/>
          </a:xfrm>
        </p:spPr>
        <p:txBody>
          <a:bodyPr/>
          <a:lstStyle/>
          <a:p>
            <a:pPr eaLnBrk="1" hangingPunct="1">
              <a:buFont typeface="Wingdings 2" pitchFamily="18" charset="2"/>
              <a:buNone/>
            </a:pPr>
            <a:r>
              <a:rPr lang="en-US" altLang="en-US"/>
              <a:t>	</a:t>
            </a:r>
            <a:endParaRPr lang="en-US" altLang="en-US" sz="2000"/>
          </a:p>
        </p:txBody>
      </p:sp>
      <p:sp>
        <p:nvSpPr>
          <p:cNvPr id="11" name="Rectangle 10"/>
          <p:cNvSpPr/>
          <p:nvPr/>
        </p:nvSpPr>
        <p:spPr>
          <a:xfrm>
            <a:off x="228600" y="2209800"/>
            <a:ext cx="8153400" cy="1938338"/>
          </a:xfrm>
          <a:prstGeom prst="rect">
            <a:avLst/>
          </a:prstGeom>
        </p:spPr>
        <p:txBody>
          <a:bodyPr>
            <a:spAutoFit/>
          </a:bodyPr>
          <a:lstStyle/>
          <a:p>
            <a:pPr marL="731520" indent="-457200">
              <a:spcBef>
                <a:spcPts val="600"/>
              </a:spcBef>
              <a:buFont typeface="Wingdings" pitchFamily="2" charset="2"/>
              <a:buChar char="§"/>
              <a:defRPr/>
            </a:pPr>
            <a:r>
              <a:rPr lang="en-US" sz="3000" dirty="0">
                <a:solidFill>
                  <a:schemeClr val="bg1"/>
                </a:solidFill>
                <a:latin typeface="+mn-lt"/>
              </a:rPr>
              <a:t>A student that has completed at least </a:t>
            </a:r>
            <a:r>
              <a:rPr lang="en-US" sz="3000" dirty="0">
                <a:solidFill>
                  <a:srgbClr val="FFFF00"/>
                </a:solidFill>
                <a:latin typeface="+mn-lt"/>
              </a:rPr>
              <a:t>two academic years </a:t>
            </a:r>
            <a:r>
              <a:rPr lang="en-US" sz="3000" dirty="0">
                <a:solidFill>
                  <a:schemeClr val="bg1"/>
                </a:solidFill>
                <a:latin typeface="+mn-lt"/>
              </a:rPr>
              <a:t>of JROTC is entitled to advance promotion to a grade of no less than E-2 on initial enlistment. </a:t>
            </a:r>
          </a:p>
        </p:txBody>
      </p:sp>
      <p:sp>
        <p:nvSpPr>
          <p:cNvPr id="8194" name="Title 1"/>
          <p:cNvSpPr>
            <a:spLocks noGrp="1"/>
          </p:cNvSpPr>
          <p:nvPr>
            <p:ph type="title"/>
          </p:nvPr>
        </p:nvSpPr>
        <p:spPr/>
        <p:txBody>
          <a:bodyPr/>
          <a:lstStyle/>
          <a:p>
            <a:pPr eaLnBrk="1" hangingPunct="1">
              <a:defRPr/>
            </a:pPr>
            <a:r>
              <a:rPr lang="en-US" dirty="0"/>
              <a:t>Promotion Potential in the Military</a:t>
            </a:r>
          </a:p>
        </p:txBody>
      </p:sp>
      <p:sp>
        <p:nvSpPr>
          <p:cNvPr id="4" name="Rectangle 3"/>
          <p:cNvSpPr/>
          <p:nvPr/>
        </p:nvSpPr>
        <p:spPr>
          <a:xfrm>
            <a:off x="228600" y="4343400"/>
            <a:ext cx="8001000" cy="1938338"/>
          </a:xfrm>
          <a:prstGeom prst="rect">
            <a:avLst/>
          </a:prstGeom>
        </p:spPr>
        <p:txBody>
          <a:bodyPr>
            <a:spAutoFit/>
          </a:bodyPr>
          <a:lstStyle/>
          <a:p>
            <a:pPr marL="731520" indent="-457200">
              <a:spcBef>
                <a:spcPts val="600"/>
              </a:spcBef>
              <a:buFont typeface="Wingdings" pitchFamily="2" charset="2"/>
              <a:buChar char="§"/>
              <a:defRPr/>
            </a:pPr>
            <a:r>
              <a:rPr lang="en-US" sz="3000" dirty="0">
                <a:solidFill>
                  <a:schemeClr val="bg1"/>
                </a:solidFill>
                <a:latin typeface="+mn-lt"/>
              </a:rPr>
              <a:t>At their discretion, the Military Department may promote a student to a grade of</a:t>
            </a:r>
            <a:r>
              <a:rPr lang="en-US" sz="3000" dirty="0">
                <a:solidFill>
                  <a:srgbClr val="FFFF00"/>
                </a:solidFill>
                <a:latin typeface="+mn-lt"/>
              </a:rPr>
              <a:t> E-3 </a:t>
            </a:r>
            <a:r>
              <a:rPr lang="en-US" sz="3000" dirty="0">
                <a:solidFill>
                  <a:schemeClr val="bg1"/>
                </a:solidFill>
                <a:latin typeface="+mn-lt"/>
              </a:rPr>
              <a:t>for successful completion of three or more academic years.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56984ecc-1fc2-4865-9aab-2c40220d30f2"/>
  <p:tag name="WASPOLLED" val="91A11734285C49B489F6787E8ED5B81D"/>
  <p:tag name="TPVERSION" val="8"/>
  <p:tag name="TPFULLVERSION" val="8.3.0.202"/>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Open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12.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CE44D03B02224678AF21B9BF86DCAA39&lt;/guid&gt;&#10;        &lt;description /&gt;&#10;        &lt;date&gt;1/24/2018 3:36:1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8815670DFF1431D941D3093CB22D93C&lt;/guid&gt;&#10;            &lt;repollguid&gt;6F317C7B4EC94EECAB6883C875F4975E&lt;/repollguid&gt;&#10;            &lt;sourceid&gt;0D658B03A4A446E088698D3A52D41FD1&lt;/sourceid&gt;&#10;            &lt;questiontext&gt;True or False:Successfully completing an ROTC program has no affect on advanced military promotion.&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truefalse&gt;True&lt;/truefalse&gt;&#10;            &lt;answers&gt;&#10;                &lt;answer&gt;&#10;                    &lt;guid&gt;D071928E7252446DB9116B903058EBA3&lt;/guid&gt;&#10;                    &lt;answertext&gt;True&lt;/answertext&gt;&#10;                    &lt;valuetype&gt;-1&lt;/valuetype&gt;&#10;                &lt;/answer&gt;&#10;                &lt;answer&gt;&#10;                    &lt;guid&gt;BE1345DEE04C4F188143DCE8A17714D1&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LABELFORMAT" val="1"/>
  <p:tag name="COLORTYPE" val="DEFINED"/>
  <p:tag name="DEFINEDCOLORS" val="3,6,10,45,32,50,13,4,9,55,1"/>
  <p:tag name="NUMBERFORMAT" val="3"/>
</p:tagLst>
</file>

<file path=ppt/tags/tag1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111BBAB3A6447D6A815B909579672A6&lt;/guid&gt;&#10;        &lt;description /&gt;&#10;        &lt;date&gt;2/20/2018 11:49:2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9DD68974A24610B33B3D64F6E56020&lt;/guid&gt;&#10;            &lt;repollguid&gt;0682DF03B29542028014B0EA35E2E36D&lt;/repollguid&gt;&#10;            &lt;sourceid&gt;FE8DA4CCD96D46FC8ADB721A9C1C4544&lt;/sourceid&gt;&#10;            &lt;questiontext&gt;Which of the following benefits of successfully completing MCJROTC is most motivating to you right now?  Why?&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4E9AD68B88D740EFAA4C00769E324103&lt;/guid&gt;&#10;                    &lt;answertext&gt;Improving your leadership abilities for your future career&lt;/answertext&gt;&#10;                    &lt;valuetype&gt;0&lt;/valuetype&gt;&#10;                &lt;/answer&gt;&#10;                &lt;answer&gt;&#10;                    &lt;guid&gt;C2EED0D1E42E42568D87CB742D8AEFBA&lt;/guid&gt;&#10;                    &lt;answertext&gt;Teaching you how to be a more capable and knowledgeable friend, family member, and citizen&lt;/answertext&gt;&#10;                    &lt;valuetype&gt;0&lt;/valuetype&gt;&#10;                &lt;/answer&gt;&#10;                &lt;answer&gt;&#10;                    &lt;guid&gt;8A920F35FD67415F89ECF3D5C481B38B&lt;/guid&gt;&#10;                    &lt;answertext&gt;Increasing your promotion potential in a military career&lt;/answertext&gt;&#10;                    &lt;valuetype&gt;0&lt;/valuetype&gt;&#10;                &lt;/answer&gt;&#10;                &lt;answer&gt;&#10;                    &lt;guid&gt;DB623EE1C4E74468B9C66ADF73664CF4&lt;/guid&gt;&#10;                    &lt;answertext&gt;Providing advance placement in Senior Reserve Officers Training Corps (ROTC)&lt;/answertext&gt;&#10;                    &lt;valuetype&gt;0&lt;/valuetype&gt;&#10;                &lt;/answer&gt;&#10;                &lt;answer&gt;&#10;                    &lt;guid&gt;B6CD3CAC2BA04887A4A695D17A804D3B&lt;/guid&gt;&#10;                    &lt;answertext&gt;Giving you the opportunity for early application to the Marine Corps Platoon Leader Class&lt;/answertext&gt;&#10;                    &lt;valuetype&gt;0&lt;/valuetype&gt;&#10;                &lt;/answer&gt;&#10;                &lt;answer&gt;&#10;                    &lt;guid&gt;9619330B6C114196B4024379F43EA748&lt;/guid&gt;&#10;                    &lt;answertext&gt;Other&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18.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CE44D03B02224678AF21B9BF86DCAA39&lt;/guid&gt;&#10;        &lt;description /&gt;&#10;        &lt;date&gt;1/24/2018 3:36:1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E6784A3854548E79236B0C0FB10245F&lt;/guid&gt;&#10;            &lt;repollguid&gt;6F317C7B4EC94EECAB6883C875F4975E&lt;/repollguid&gt;&#10;            &lt;sourceid&gt;0D658B03A4A446E088698D3A52D41FD1&lt;/sourceid&gt;&#10;            &lt;questiontext&gt;True or False:All PLC training takes place in the summer.&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truefalse&gt;True&lt;/truefalse&gt;&#10;            &lt;answers&gt;&#10;                &lt;answer&gt;&#10;                    &lt;guid&gt;D071928E7252446DB9116B903058EBA3&lt;/guid&gt;&#10;                    &lt;answertext&gt;True&lt;/answertext&gt;&#10;                    &lt;valuetype&gt;1&lt;/valuetype&gt;&#10;                &lt;/answer&gt;&#10;                &lt;answer&gt;&#10;                    &lt;guid&gt;BE1345DEE04C4F188143DCE8A17714D1&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LABELFORMAT" val="1"/>
  <p:tag name="COLORTYPE" val="DEFINED"/>
  <p:tag name="DEFINEDCOLORS" val="3,6,10,45,32,50,13,4,9,55,1"/>
  <p:tag name="NUMBERFORMAT" val="3"/>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F2E516E0551429695EACC03D4234135&lt;/guid&gt;&#10;        &lt;description /&gt;&#10;        &lt;date&gt;1/18/2018 1:25: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160A5D41B5441CB4D23B30DDB26675&lt;/guid&gt;&#10;            &lt;repollguid&gt;8A6B1907861F42D88A22AA7EFD880DD3&lt;/repollguid&gt;&#10;            &lt;sourceid&gt;71158D8468C94A2CB8562FEFABD623CD&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E15A7CD1832B440D9975AFD2B71166C4&lt;/guid&gt;&#10;                    &lt;answertext&gt;Alpha&lt;/answertext&gt;&#10;                    &lt;valuetype&gt;0&lt;/valuetype&gt;&#10;                &lt;/answer&gt;&#10;                &lt;answer&gt;&#10;                    &lt;guid&gt;2EEE4B3E92AA4938B7397BB402A02C8E&lt;/guid&gt;&#10;                    &lt;answertext&gt;Bravo&lt;/answertext&gt;&#10;                    &lt;valuetype&gt;0&lt;/valuetype&gt;&#10;                &lt;/answer&gt;&#10;                &lt;answer&gt;&#10;                    &lt;guid&gt;F2A56E8C1AD14D83B4DAA6C191E87B0E&lt;/guid&gt;&#10;                    &lt;answertext&gt;Charlie&lt;/answertext&gt;&#10;                    &lt;valuetype&gt;0&lt;/valuetype&gt;&#10;                &lt;/answer&gt;&#10;                &lt;answer&gt;&#10;                    &lt;guid&gt;6C8404816DF84545BEF46B3230FF2371&lt;/guid&gt;&#10;                    &lt;answertext&gt;Delt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11976C697324AFCAD5BE8ED83B51CE3&lt;/guid&gt;&#10;        &lt;description /&gt;&#10;        &lt;date&gt;2/20/2018 11:49:2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5357DBDDAB45478313248545A6283D&lt;/guid&gt;&#10;            &lt;repollguid&gt;20BDA31FFCC0448B83EBCBD1FBE0328D&lt;/repollguid&gt;&#10;            &lt;sourceid&gt;B0D814E1E2554C5597DC3A5FC28F6E79&lt;/sourceid&gt;&#10;            &lt;questiontext&gt;You have just enrolled in MCJROTC.  One of your buddies asks you why you did this.  Which of the following responses would NOT be accurate?&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85B0AF00BAE34AEEB246B1D8601406CC&lt;/guid&gt;&#10;                    &lt;answertext&gt;MCJROTC has lots of great activities like drill, camps, and marksmanship that will teach me important lessons about leadership and discipline.&lt;/answertext&gt;&#10;                    &lt;valuetype&gt;-1&lt;/valuetype&gt;&#10;                &lt;/answer&gt;&#10;                &lt;answer&gt;&#10;                    &lt;guid&gt;AA4C7402C1B143FD898B88C822D0A5DB&lt;/guid&gt;&#10;                    &lt;answertext&gt;MCJROTC participation will guarantee me acceptance to a 4-year college through the ROTC.&lt;/answertext&gt;&#10;                    &lt;valuetype&gt;1&lt;/valuetype&gt;&#10;                &lt;/answer&gt;&#10;                &lt;answer&gt;&#10;                    &lt;guid&gt;D12273C9D9EB4CFD97D847E5AA24C5BC&lt;/guid&gt;&#10;                    &lt;answertext&gt;MCJROTC increases my ability to receive an advanced placement into ROTC.&lt;/answertext&gt;&#10;                    &lt;valuetype&gt;-1&lt;/valuetype&gt;&#10;                &lt;/answer&gt;&#10;                &lt;answer&gt;&#10;                    &lt;guid&gt;6D9A8D8FDD394C45A35BE20A9BA49F9C&lt;/guid&gt;&#10;                    &lt;answertext&gt;MCJROTC will allow me to enlist as an E-2, and possibly even an E-3 if I decide to join the Marine Corp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2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440EEB0AC5F474DBA79B3E64029955F&lt;/guid&gt;&#10;        &lt;description /&gt;&#10;        &lt;date&gt;2/20/2018 11:49:2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52AF2E008E42CCAF4C0B14F1282DA9&lt;/guid&gt;&#10;            &lt;repollguid&gt;D4AF9A46F4AC440CA31CE398C70D174D&lt;/repollguid&gt;&#10;            &lt;sourceid&gt;89C12A4698A44F54978998392DAAF306&lt;/sourceid&gt;&#10;            &lt;questiontext&gt;Successful completion of MCJROTC opens many doors for you.  Why do you think colleges, ROTC admissions staff, employers, and the Marine Corps would provide preference or give extra benefits to students who complete MCJROTC?&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6056EBFBD5DD41DEAD3ED1B60C7B69F8&lt;/guid&gt;&#10;                    &lt;answertext&gt;It is a legal requirement for colleges and employers to give preference to those who have completed MCJROTC.&lt;/answertext&gt;&#10;                    &lt;valuetype&gt;-1&lt;/valuetype&gt;&#10;                &lt;/answer&gt;&#10;                &lt;answer&gt;&#10;                    &lt;guid&gt;F381A161488A44A88F265FF489F789D3&lt;/guid&gt;&#10;                    &lt;answertext&gt;Students who demonstrate the ability to complete a program as challenging as MCJROTC are generally more likely to succeed in other organizations as well.&lt;/answertext&gt;&#10;                    &lt;valuetype&gt;1&lt;/valuetype&gt;&#10;                &lt;/answer&gt;&#10;                &lt;answer&gt;&#10;                    &lt;guid&gt;5718EDC474A540E69F808998805A4721&lt;/guid&gt;&#10;                    &lt;answertext&gt;Completion of MCJROC demonstrates to college admissions staff that you have the support of your family to continue your education.&lt;/answertext&gt;&#10;                    &lt;valuetype&gt;-1&lt;/valuetype&gt;&#10;                &lt;/answer&gt;&#10;                &lt;answer&gt;&#10;                    &lt;guid&gt;37A391AF104A428BB6D4AF5D79BECD2C&lt;/guid&gt;&#10;                    &lt;answertext&gt;Students who complete the MCJROTC program typically have more financial resources than those who do no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6.xml><?xml version="1.0" encoding="utf-8"?>
<p:tagLst xmlns:a="http://schemas.openxmlformats.org/drawingml/2006/main" xmlns:r="http://schemas.openxmlformats.org/officeDocument/2006/relationships" xmlns:p="http://schemas.openxmlformats.org/presentationml/2006/main">
  <p:tag name="ZEROBASED" val="False"/>
</p:tagLst>
</file>

<file path=ppt/tags/tag2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2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9.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4A5E6558B500487F90418A24BE60EDA1&lt;/guid&gt;&#10;            &lt;repollguid&gt;4968F6DB42C54CB1940F9EFBFB7076EB&lt;/repollguid&gt;&#10;            &lt;sourceid&gt;9DFB9D2F7F2644449D19DB72C1047504&lt;/sourceid&gt;&#10;            &lt;questiontext&gt;Clos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ParticipantLeaderboardSlide"/>
</p:tagLst>
</file>

<file path=ppt/tags/tag31.xml><?xml version="1.0" encoding="utf-8"?>
<p:tagLst xmlns:a="http://schemas.openxmlformats.org/drawingml/2006/main" xmlns:r="http://schemas.openxmlformats.org/officeDocument/2006/relationships" xmlns:p="http://schemas.openxmlformats.org/presentationml/2006/main">
  <p:tag name="NUMBERTODISPLAY" val="10"/>
  <p:tag name="SCORECALCULATION" val="1"/>
  <p:tag name="PARTICIPANTDISPLAY" val="1"/>
  <p:tag name="DISPLAYPOINTSLESSTHANONE" val="False"/>
  <p:tag name="CORRECTONLY" val="False"/>
  <p:tag name="TYPE" val="TeamLeaderboardSlide"/>
</p:tagLst>
</file>

<file path=ppt/tags/tag32.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TeamMVPSlide"/>
</p:tagLst>
</file>

<file path=ppt/tags/tag33.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10"/>
  <p:tag name="SCORECALCULATION" val="1"/>
  <p:tag name="DISPLAYPOINTSLESSTHANONE" val="False"/>
  <p:tag name="TYPE" val="FastestResponderSlid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69DA3960DB14CD2B31CD518E9E90376&lt;/guid&gt;&#10;        &lt;description /&gt;&#10;        &lt;date&gt;2/20/2018 11:49:2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9978F85F6844926989E31E8328DD886&lt;/guid&gt;&#10;            &lt;repollguid&gt;241A0B21842144DA8B9C346B48526D40&lt;/repollguid&gt;&#10;            &lt;sourceid&gt;D1A40CF48B034531A35F9AF9BEB95608&lt;/sourceid&gt;&#10;            &lt;questiontext&gt;How ready are you to learn today?&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B4A99B17BF9F482DA09AA319752A0EE8&lt;/guid&gt;&#10;                    &lt;answertext&gt;Not very ready.... my mind is distracted by other things.&lt;/answertext&gt;&#10;                    &lt;valuetype&gt;0&lt;/valuetype&gt;&#10;                &lt;/answer&gt;&#10;                &lt;answer&gt;&#10;                    &lt;guid&gt;B54E5128425342FCA5452F685C3EE875&lt;/guid&gt;&#10;                    &lt;answertext&gt;A little slow to get going... but starting to wake up.&lt;/answertext&gt;&#10;                    &lt;valuetype&gt;0&lt;/valuetype&gt;&#10;                &lt;/answer&gt;&#10;                &lt;answer&gt;&#10;                    &lt;guid&gt;BE008B684135403590A24CC8FA9728CF&lt;/guid&gt;&#10;                    &lt;answertext&gt;Good to go.... bring on the lesson.&lt;/answertext&gt;&#10;                    &lt;valuetype&gt;0&lt;/valuetype&gt;&#10;                &lt;/answer&gt;&#10;                &lt;answer&gt;&#10;                    &lt;guid&gt;3E55CE14FA464F4FB90F78D9D3F5F0FA&lt;/guid&gt;&#10;                    &lt;answertext&gt;I am focused, alert, and ready to learn!&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8.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CE44D03B02224678AF21B9BF86DCAA39&lt;/guid&gt;&#10;        &lt;description /&gt;&#10;        &lt;date&gt;1/24/2018 3:36:1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B882464905B4C2380052AB164DD5F56&lt;/guid&gt;&#10;            &lt;repollguid&gt;6F317C7B4EC94EECAB6883C875F4975E&lt;/repollguid&gt;&#10;            &lt;sourceid&gt;0D658B03A4A446E088698D3A52D41FD1&lt;/sourceid&gt;&#10;            &lt;questiontext&gt;True or False:The only benefit of participating in the MCJROTC program is learning to be a leader.&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truefalse&gt;True&lt;/truefalse&gt;&#10;            &lt;answers&gt;&#10;                &lt;answer&gt;&#10;                    &lt;guid&gt;D071928E7252446DB9116B903058EBA3&lt;/guid&gt;&#10;                    &lt;answertext&gt;True&lt;/answertext&gt;&#10;                    &lt;valuetype&gt;-1&lt;/valuetype&gt;&#10;                &lt;/answer&gt;&#10;                &lt;answer&gt;&#10;                    &lt;guid&gt;BE1345DEE04C4F188143DCE8A17714D1&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TYPE" val="0"/>
  <p:tag name="LABELFORMAT" val="1"/>
  <p:tag name="COLORTYPE" val="DEFINED"/>
  <p:tag name="DEFINEDCOLORS" val="3,6,10,45,32,50,13,4,9,55,1"/>
  <p:tag name="NUMBERFORMAT"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2_MCJROTC Template">
  <a:themeElements>
    <a:clrScheme name="Custom 2">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004CE2"/>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MCJROTC UPDATE-FINALZ">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4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A9B7334651024585F5470222F653BC" ma:contentTypeVersion="3" ma:contentTypeDescription="Create a new document." ma:contentTypeScope="" ma:versionID="211ed72d6f8688ce03155945470a18bb">
  <xsd:schema xmlns:xsd="http://www.w3.org/2001/XMLSchema" xmlns:p="http://schemas.microsoft.com/office/2006/metadata/properties" xmlns:ns2="9c2bfba9-47f6-47e1-8856-589adc02ca19" targetNamespace="http://schemas.microsoft.com/office/2006/metadata/properties" ma:root="true" ma:fieldsID="d57e24b0d86b6a7544594fd75093cbcd" ns2:_="">
    <xsd:import namespace="9c2bfba9-47f6-47e1-8856-589adc02ca19"/>
    <xsd:element name="properties">
      <xsd:complexType>
        <xsd:sequence>
          <xsd:element name="documentManagement">
            <xsd:complexType>
              <xsd:all>
                <xsd:element ref="ns2:Team_x0020_Member" minOccurs="0"/>
                <xsd:element ref="ns2:Status" minOccurs="0"/>
                <xsd:element ref="ns2:RD" minOccurs="0"/>
              </xsd:all>
            </xsd:complexType>
          </xsd:element>
        </xsd:sequence>
      </xsd:complexType>
    </xsd:element>
  </xsd:schema>
  <xsd:schema xmlns:xsd="http://www.w3.org/2001/XMLSchema" xmlns:dms="http://schemas.microsoft.com/office/2006/documentManagement/types" targetNamespace="9c2bfba9-47f6-47e1-8856-589adc02ca19" elementFormDefault="qualified">
    <xsd:import namespace="http://schemas.microsoft.com/office/2006/documentManagement/types"/>
    <xsd:element name="Team_x0020_Member" ma:index="8" nillable="true" ma:displayName="Team Member" ma:default="" ma:format="Dropdown" ma:internalName="Team_x0020_Member">
      <xsd:simpleType>
        <xsd:restriction base="dms:Choice">
          <xsd:enumeration value="All"/>
          <xsd:enumeration value="Carrie Wolak"/>
          <xsd:enumeration value="Col Richardson"/>
          <xsd:enumeration value="Liz Pimpinella"/>
          <xsd:enumeration value="Lynn Nesbit"/>
          <xsd:enumeration value="Mike Romero"/>
          <xsd:enumeration value="Scott Bakken"/>
          <xsd:enumeration value="Steve Huff"/>
          <xsd:enumeration value="Derrick Small"/>
          <xsd:enumeration value="Larry Resendez"/>
          <xsd:enumeration value="Steve Sessis"/>
          <xsd:enumeration value="Brian Josten"/>
          <xsd:enumeration value="Acension Fierro"/>
          <xsd:enumeration value="Bruce Barnes"/>
          <xsd:enumeration value="Ken Hicks"/>
        </xsd:restriction>
      </xsd:simpleType>
    </xsd:element>
    <xsd:element name="Status" ma:index="9" nillable="true" ma:displayName="Status" ma:default="" ma:format="Dropdown" ma:internalName="Status">
      <xsd:simpleType>
        <xsd:restriction base="dms:Choice">
          <xsd:enumeration value="Unvetted"/>
          <xsd:enumeration value="Template"/>
          <xsd:enumeration value="Rough Draft"/>
          <xsd:enumeration value="Final"/>
        </xsd:restriction>
      </xsd:simpleType>
    </xsd:element>
    <xsd:element name="RD" ma:index="10" nillable="true" ma:displayName="RD" ma:default="0" ma:internalName="R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eam_x0020_Member xmlns="9c2bfba9-47f6-47e1-8856-589adc02ca19">Liz Pimpinella</Team_x0020_Member>
    <RD xmlns="9c2bfba9-47f6-47e1-8856-589adc02ca19">false</RD>
    <Status xmlns="9c2bfba9-47f6-47e1-8856-589adc02ca19">Template</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6FE889-46A8-4826-A27A-206857CBC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2bfba9-47f6-47e1-8856-589adc02ca1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D19DC94-1EFC-48AB-891D-511A725E567C}">
  <ds:schemaRefs>
    <ds:schemaRef ds:uri="http://schemas.microsoft.com/office/2006/metadata/longProperties"/>
  </ds:schemaRefs>
</ds:datastoreItem>
</file>

<file path=customXml/itemProps3.xml><?xml version="1.0" encoding="utf-8"?>
<ds:datastoreItem xmlns:ds="http://schemas.openxmlformats.org/officeDocument/2006/customXml" ds:itemID="{3074B04F-CA8E-4DF7-B63D-884E59ECB49C}">
  <ds:schemaRefs>
    <ds:schemaRef ds:uri="http://schemas.microsoft.com/office/2006/metadata/properties"/>
    <ds:schemaRef ds:uri="http://schemas.microsoft.com/office/infopath/2007/PartnerControls"/>
    <ds:schemaRef ds:uri="9c2bfba9-47f6-47e1-8856-589adc02ca19"/>
  </ds:schemaRefs>
</ds:datastoreItem>
</file>

<file path=customXml/itemProps4.xml><?xml version="1.0" encoding="utf-8"?>
<ds:datastoreItem xmlns:ds="http://schemas.openxmlformats.org/officeDocument/2006/customXml" ds:itemID="{D5C20604-6E9D-48C8-B24B-2075DD8D4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10532</TotalTime>
  <Words>792</Words>
  <Application>Microsoft Office PowerPoint</Application>
  <PresentationFormat>On-screen Show (4:3)</PresentationFormat>
  <Paragraphs>116</Paragraphs>
  <Slides>24</Slides>
  <Notes>9</Notes>
  <HiddenSlides>6</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24</vt:i4>
      </vt:variant>
      <vt:variant>
        <vt:lpstr>Custom Shows</vt:lpstr>
      </vt:variant>
      <vt:variant>
        <vt:i4>5</vt:i4>
      </vt:variant>
    </vt:vector>
  </HeadingPairs>
  <TitlesOfParts>
    <vt:vector size="41" baseType="lpstr">
      <vt:lpstr>Arial</vt:lpstr>
      <vt:lpstr>Calibri</vt:lpstr>
      <vt:lpstr>Corbel</vt:lpstr>
      <vt:lpstr>Times New Roman</vt:lpstr>
      <vt:lpstr>Verdana</vt:lpstr>
      <vt:lpstr>Wingdings</vt:lpstr>
      <vt:lpstr>Wingdings 2</vt:lpstr>
      <vt:lpstr>Wingdings 3</vt:lpstr>
      <vt:lpstr>1_MCJROTC Template</vt:lpstr>
      <vt:lpstr>2_MCJROTC Template</vt:lpstr>
      <vt:lpstr>MCJROTC UPDATE-FINALZ</vt:lpstr>
      <vt:lpstr>4_MCJROTC Template</vt:lpstr>
      <vt:lpstr>The Benefits for Successful Completion of MCJROTC</vt:lpstr>
      <vt:lpstr>PowerPoint Presentation</vt:lpstr>
      <vt:lpstr>Lesson Objectives</vt:lpstr>
      <vt:lpstr>Team Assignment</vt:lpstr>
      <vt:lpstr>How ready are you to learn today?</vt:lpstr>
      <vt:lpstr>True or False: The only benefit of participating in the MCJROTC program is learning to be a leader.</vt:lpstr>
      <vt:lpstr>Opening Question</vt:lpstr>
      <vt:lpstr>Introduction</vt:lpstr>
      <vt:lpstr>Promotion Potential in the Military</vt:lpstr>
      <vt:lpstr>Advance Placement in Senior ROTC</vt:lpstr>
      <vt:lpstr>True or False: Successfully completing an ROTC program has no affect on advanced military promotion.</vt:lpstr>
      <vt:lpstr>Which of the following benefits of successfully completing MCJROTC is most motivating to you right now?  Why?</vt:lpstr>
      <vt:lpstr>Marine Corps Platoon Leaders Class (PLC)</vt:lpstr>
      <vt:lpstr>True or False: All PLC training takes place in the summer.</vt:lpstr>
      <vt:lpstr>You have just enrolled in MCJROTC.  One of your buddies asks you why you did this.  Which of the following responses would NOT be accurate?</vt:lpstr>
      <vt:lpstr>Successful completion of MCJROTC opens many doors for you.  Why do you think colleges, ROTC admissions staff, employers, and the Marine Corps would provide preference or give extra benefits to students who complete MCJROTC?</vt:lpstr>
      <vt:lpstr>Closing Question</vt:lpstr>
      <vt:lpstr>Questions</vt:lpstr>
      <vt:lpstr>Copyright Information</vt:lpstr>
      <vt:lpstr>Participant Leaders</vt:lpstr>
      <vt:lpstr>Team Scores</vt:lpstr>
      <vt:lpstr>Team MVP</vt:lpstr>
      <vt:lpstr>Fastest Responders</vt:lpstr>
      <vt:lpstr>Whiteboard</vt:lpstr>
      <vt:lpstr>Participant Leaders</vt:lpstr>
      <vt:lpstr>Team Scores</vt:lpstr>
      <vt:lpstr>Team MVP</vt:lpstr>
      <vt:lpstr>Fastest</vt:lpstr>
      <vt:lpstr>Whiteboard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steve huff</dc:creator>
  <cp:lastModifiedBy>Andy Bennetts</cp:lastModifiedBy>
  <cp:revision>745</cp:revision>
  <dcterms:created xsi:type="dcterms:W3CDTF">2009-11-04T16:56:31Z</dcterms:created>
  <dcterms:modified xsi:type="dcterms:W3CDTF">2018-02-20T18:58:27Z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