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activeX/activeX2.xml" ContentType="application/vnd.ms-office.activeX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5"/>
    <p:sldMasterId id="2147484621" r:id="rId6"/>
    <p:sldMasterId id="2147484626" r:id="rId7"/>
  </p:sldMasterIdLst>
  <p:notesMasterIdLst>
    <p:notesMasterId r:id="rId35"/>
  </p:notesMasterIdLst>
  <p:sldIdLst>
    <p:sldId id="328" r:id="rId8"/>
    <p:sldId id="400" r:id="rId9"/>
    <p:sldId id="457" r:id="rId10"/>
    <p:sldId id="458" r:id="rId11"/>
    <p:sldId id="465" r:id="rId12"/>
    <p:sldId id="466" r:id="rId13"/>
    <p:sldId id="421" r:id="rId14"/>
    <p:sldId id="464" r:id="rId15"/>
    <p:sldId id="459" r:id="rId16"/>
    <p:sldId id="461" r:id="rId17"/>
    <p:sldId id="460" r:id="rId18"/>
    <p:sldId id="462" r:id="rId19"/>
    <p:sldId id="463" r:id="rId20"/>
    <p:sldId id="444" r:id="rId21"/>
    <p:sldId id="445" r:id="rId22"/>
    <p:sldId id="453" r:id="rId23"/>
    <p:sldId id="454" r:id="rId24"/>
    <p:sldId id="467" r:id="rId25"/>
    <p:sldId id="468" r:id="rId26"/>
    <p:sldId id="469" r:id="rId27"/>
    <p:sldId id="455" r:id="rId28"/>
    <p:sldId id="456" r:id="rId29"/>
    <p:sldId id="470" r:id="rId30"/>
    <p:sldId id="471" r:id="rId31"/>
    <p:sldId id="472" r:id="rId32"/>
    <p:sldId id="473" r:id="rId33"/>
    <p:sldId id="474" r:id="rId34"/>
  </p:sldIdLst>
  <p:sldSz cx="9144000" cy="6858000" type="screen4x3"/>
  <p:notesSz cx="6858000" cy="9144000"/>
  <p:custShowLst>
    <p:custShow name="Participant Leaders" id="0">
      <p:sldLst>
        <p:sld r:id="rId30"/>
      </p:sldLst>
    </p:custShow>
    <p:custShow name="Team Scores" id="1">
      <p:sldLst>
        <p:sld r:id="rId31"/>
      </p:sldLst>
    </p:custShow>
    <p:custShow name="Team MVP" id="2">
      <p:sldLst>
        <p:sld r:id="rId32"/>
      </p:sldLst>
    </p:custShow>
    <p:custShow name="Fastest" id="3">
      <p:sldLst>
        <p:sld r:id="rId33"/>
      </p:sldLst>
    </p:custShow>
    <p:custShow name="Whiteboard" id="4">
      <p:sldLst>
        <p:sld r:id="rId34"/>
      </p:sldLst>
    </p:custShow>
  </p:custShowLst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A"/>
    <a:srgbClr val="100C20"/>
    <a:srgbClr val="FFCC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54" autoAdjust="0"/>
    <p:restoredTop sz="92343" autoAdjust="0"/>
  </p:normalViewPr>
  <p:slideViewPr>
    <p:cSldViewPr>
      <p:cViewPr varScale="1">
        <p:scale>
          <a:sx n="105" d="100"/>
          <a:sy n="105" d="100"/>
        </p:scale>
        <p:origin x="58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AE36EA-55AD-4026-BFB4-2E065530BA90}" type="datetimeFigureOut">
              <a:rPr lang="en-US"/>
              <a:pPr>
                <a:defRPr/>
              </a:pPr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10CD2E-E485-4E2B-8E71-11E3E8502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81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1B8484-F28F-4FD7-AE64-3749F4F566B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915AAC-FC21-4A04-9245-5DF55FCB24A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74A7B-1C1E-4262-9089-72265F04B0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58E1-E4D9-430C-AAC4-2D2FF0DB80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65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09732B-FF60-4412-A3EC-8ACBDDBBC57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B97C32-7D1F-48DC-9968-D2568D3098D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E40A94-C078-46C5-9BDC-ED18E77A75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04281B-AD11-48CD-A8DF-369260CC70C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992D0-72BE-48AF-8E03-CCA60CFA648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0D05F-5056-4025-8337-B36928BD72E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slide" Target="../slides/slide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 descr="MCJROTCLogo2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22415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ctr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D757C-143D-4A98-B61B-2D7827F77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3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172200" cy="1143000"/>
          </a:xfrm>
        </p:spPr>
        <p:txBody>
          <a:bodyPr lIns="73152" bIns="0" anchor="b">
            <a:sp3d prstMaterial="matte"/>
          </a:bodyPr>
          <a:lstStyle>
            <a:lvl1pPr algn="l">
              <a:defRPr sz="3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828800"/>
            <a:ext cx="6247397" cy="4419600"/>
          </a:xfrm>
          <a:solidFill>
            <a:srgbClr val="00133A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194300" cy="201613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305800" y="6477000"/>
            <a:ext cx="733425" cy="201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0A2D-A562-45FA-A9DC-97DF81F3A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9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FE984-B5F4-4606-B796-AB4F70880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99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6781800" cy="993775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90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48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5AFD4-FABD-4F4A-BC54-AC16C832DF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65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2" descr="Logo Wednesday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1924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l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A645C-2DA7-459A-8F68-61D078BE0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82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752600" y="381000"/>
            <a:ext cx="2095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3400" y="22098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>
                <a:solidFill>
                  <a:schemeClr val="bg1"/>
                </a:solidFill>
              </a:rPr>
              <a:t>Click to Add Purpose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8F049-D31F-4BEB-9744-10E22FDD6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0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9C49A-5816-4B20-971C-88372E0BE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54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CEC97-2CDF-4D71-B0DA-2832B426E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66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26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W Q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3040" y="0"/>
            <a:ext cx="7223760" cy="14033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/>
              <a:t>Key Word Question Slide Index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B72137A-D12F-48D2-9ACE-83BA9D32A5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2045731"/>
            <a:ext cx="8520113" cy="4163875"/>
          </a:xfrm>
          <a:noFill/>
          <a:ln>
            <a:noFill/>
          </a:ln>
        </p:spPr>
        <p:txBody>
          <a:bodyPr/>
          <a:lstStyle>
            <a:lvl1pPr marL="514350" indent="-514350">
              <a:buClr>
                <a:schemeClr val="accent1">
                  <a:lumMod val="10000"/>
                </a:schemeClr>
              </a:buClr>
              <a:buSzPct val="100000"/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 marL="971550" indent="-514350"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 marL="1223963" indent="-457200"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 marL="1490662" indent="-457200"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 marL="1700212" indent="-457200"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8028B6-F1AF-417F-9B3D-86484EBCE5CB}"/>
              </a:ext>
            </a:extLst>
          </p:cNvPr>
          <p:cNvSpPr/>
          <p:nvPr userDrawn="1"/>
        </p:nvSpPr>
        <p:spPr>
          <a:xfrm>
            <a:off x="-32657" y="1676400"/>
            <a:ext cx="9176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b="1" i="1" dirty="0">
                <a:solidFill>
                  <a:schemeClr val="accent1">
                    <a:lumMod val="10000"/>
                  </a:schemeClr>
                </a:solidFill>
                <a:latin typeface="Calibri"/>
              </a:rPr>
              <a:t>Click any link below to go directly to polling that question.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5A2166-88AE-4982-B405-C6683C4024BE}"/>
              </a:ext>
            </a:extLst>
          </p:cNvPr>
          <p:cNvSpPr txBox="1"/>
          <p:nvPr userDrawn="1"/>
        </p:nvSpPr>
        <p:spPr>
          <a:xfrm>
            <a:off x="1353591" y="6343650"/>
            <a:ext cx="417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return to this index. </a:t>
            </a:r>
          </a:p>
        </p:txBody>
      </p:sp>
      <p:sp>
        <p:nvSpPr>
          <p:cNvPr id="11" name="Left Arrow 1">
            <a:extLst>
              <a:ext uri="{FF2B5EF4-FFF2-40B4-BE49-F238E27FC236}">
                <a16:creationId xmlns:a16="http://schemas.microsoft.com/office/drawing/2014/main" id="{ACED81D4-DF2B-40A5-8D89-BFB45B86B710}"/>
              </a:ext>
            </a:extLst>
          </p:cNvPr>
          <p:cNvSpPr/>
          <p:nvPr userDrawn="1"/>
        </p:nvSpPr>
        <p:spPr bwMode="auto">
          <a:xfrm flipH="1">
            <a:off x="5489202" y="6469191"/>
            <a:ext cx="588789" cy="250958"/>
          </a:xfrm>
          <a:prstGeom prst="leftArrow">
            <a:avLst/>
          </a:prstGeom>
          <a:solidFill>
            <a:srgbClr val="00206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0E0E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6C9789-35E1-4CDF-B4CA-36B27EFE778A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3" name="Picture 12">
              <a:hlinkClick r:id="rId2" action="ppaction://hlinksldjump"/>
              <a:extLst>
                <a:ext uri="{FF2B5EF4-FFF2-40B4-BE49-F238E27FC236}">
                  <a16:creationId xmlns:a16="http://schemas.microsoft.com/office/drawing/2014/main" id="{2EFC8C36-DEC8-467B-8E65-5E962374CE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14" name="Rectangle 13">
              <a:hlinkClick r:id="rId2" action="ppaction://hlinksldjump"/>
              <a:extLst>
                <a:ext uri="{FF2B5EF4-FFF2-40B4-BE49-F238E27FC236}">
                  <a16:creationId xmlns:a16="http://schemas.microsoft.com/office/drawing/2014/main" id="{85DD3FFF-98C5-42B5-B557-4B6243FE56F4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51883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890338-FB5C-46FA-85B2-8EE896B13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4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73152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DE342-66C8-4EF9-B2BB-93A973500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7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20C5-A034-4C3B-9D03-A5A65FF6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1FF5-8AA0-4F5E-B9B2-C1785CE8F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755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-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958594A-C603-44AB-9B16-863214FFB80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19310255"/>
              </p:ext>
            </p:extLst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pic>
        <p:nvPicPr>
          <p:cNvPr id="7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8127AF81-D24E-431B-B095-C52E7361C80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6152D31F-7A1E-47F2-A70D-B82BA3547346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28459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with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DF896F4-6E99-4EE2-9822-13D3C5DC4D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6414844"/>
              </p:ext>
            </p:extLst>
          </p:nvPr>
        </p:nvGraphicFramePr>
        <p:xfrm>
          <a:off x="6533804" y="6313336"/>
          <a:ext cx="2601882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76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803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0772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A3B7DC63-7467-4EAC-814B-B151754ADDBB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3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72DF5089-0824-4727-81A3-698FC11C81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5FCD975A-B82A-4B36-B064-4861792B1509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08289C-B5F3-4C8B-A58C-36F069707417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16" name="Picture 15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7F3FFC89-A748-40FE-ABB3-C884B0A0F94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17" name="Rectangle 16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5BF39426-D9D9-47DE-B17B-31E084D3E4B0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40E0F8-5E85-4B1A-8403-131A2C57941B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19" name="Picture 1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A49A3E69-3F35-4DA3-B5C1-D1FB16D733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0" name="Rectangle 19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EC9C858D-6C58-48D3-9037-29B8CA523DCB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54DEF6-E7B1-40B1-8387-A1A171626ED3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2" name="Picture 21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E5DE39B7-16A8-40F1-9D34-E5B5562A21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C910A43E-2606-417B-BE5F-AFFDC577884C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39EE11-EB40-4F61-8229-69202ECE6265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5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ED3770D7-1DC1-44C9-8A30-AE424A713E9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8F5BF239-3046-46FD-8683-C0CBB6A6A1A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80653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KW 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8AD9AA3-8D13-4333-86FC-407BA4EEA43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41965425"/>
              </p:ext>
            </p:extLst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91BD67D9-4EC4-4D9E-9438-8445B5916E35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9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D32D96EB-ADB3-44D1-A7AD-249271D5C38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C8A938A8-E177-453D-8DB1-E9402B1AE49D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B9A8DD-12C2-472A-A98D-5320590580DE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22" name="Picture 21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86DA82DC-46FC-465E-B9AF-EDE4960CFF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312753DD-52EA-45A6-9580-936F5086C8C3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C98319-0212-4A19-8F98-BAE8E10527F3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25" name="Picture 24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09B7F313-1133-47BB-BA19-0AC2A74A6E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6" name="Rectangle 25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FF775B19-7313-4D99-B97B-704A0C70707C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A909DFF-49D5-4F8C-BCF9-FB255DA822C3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8" name="Picture 27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7A999357-0E9D-40BF-929F-9713B9515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9" name="Rectangle 28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F908259B-6CCD-4AD7-BEBF-39AAE859B508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C761795-517F-4A41-A616-BE294CC0F2C7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31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AC9D9708-76F8-48C3-A7DA-46C9A5D810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9C3A503F-AFC3-4B6E-914E-FB5321D772C2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01FB8C8-8356-40E8-8A8D-9749A4BD4E24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34" name="Picture 33">
              <a:hlinkClick r:id="rId9" action="ppaction://hlinksldjump"/>
              <a:extLst>
                <a:ext uri="{FF2B5EF4-FFF2-40B4-BE49-F238E27FC236}">
                  <a16:creationId xmlns:a16="http://schemas.microsoft.com/office/drawing/2014/main" id="{0FD1A03B-199C-4B9C-A190-CB5017247C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35" name="Rectangle 34">
              <a:hlinkClick r:id="rId9" action="ppaction://hlinksldjump"/>
              <a:extLst>
                <a:ext uri="{FF2B5EF4-FFF2-40B4-BE49-F238E27FC236}">
                  <a16:creationId xmlns:a16="http://schemas.microsoft.com/office/drawing/2014/main" id="{4B94B533-E579-4EC0-A82D-493046D95971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52356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5648-E4A4-41CF-81F9-2E4105F2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55B8E-96FE-4FAE-8585-4B8EDE37D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953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18258-A3AB-4DAE-B6CA-95C513450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3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A6A56-20E8-41E0-867A-19AC50539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2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51D1-6C65-4501-8202-9800E031A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9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7848C-A9B3-4BF6-A620-281BE6E8D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0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34035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57400"/>
            <a:ext cx="3810000" cy="4340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8691F-EEE7-4E27-946D-457BB5855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90800"/>
            <a:ext cx="40417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C6E3B-C575-483B-B336-41D03C73D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19050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8288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77000" cy="978408"/>
          </a:xfrm>
        </p:spPr>
        <p:txBody>
          <a:bodyPr lIns="73152" bIns="0" anchor="b">
            <a:sp3d prstMaterial="matte"/>
          </a:bodyPr>
          <a:lstStyle>
            <a:lvl1pPr algn="l">
              <a:defRPr sz="40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473BC-FC46-4C5A-8829-C5260D509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7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  <p:sldLayoutId id="2147484616" r:id="rId12"/>
    <p:sldLayoutId id="2147484617" r:id="rId13"/>
    <p:sldLayoutId id="2147484618" r:id="rId14"/>
    <p:sldLayoutId id="2147484619" r:id="rId15"/>
    <p:sldLayoutId id="2147484620" r:id="rId1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29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2" r:id="rId1"/>
    <p:sldLayoutId id="2147484623" r:id="rId2"/>
    <p:sldLayoutId id="2147484624" r:id="rId3"/>
    <p:sldLayoutId id="2147484625" r:id="rId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278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630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20040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Using Introspection to Develop Leadership Traits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9144000" cy="350838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LE1-C1S3T1pg27-29 Using Introspection to Develop Leadership Traits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7C2AA22A-8DBC-468F-9752-06C116F7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7923072" cy="2606040"/>
          </a:xfrm>
        </p:spPr>
        <p:txBody>
          <a:bodyPr/>
          <a:lstStyle/>
          <a:p>
            <a:r>
              <a:rPr lang="en-US" sz="3600" b="0" dirty="0"/>
              <a:t>Cadet </a:t>
            </a:r>
            <a:r>
              <a:rPr lang="en-US" sz="3600" b="0" dirty="0" err="1"/>
              <a:t>Eadon</a:t>
            </a:r>
            <a:r>
              <a:rPr lang="en-US" sz="3600" b="0" dirty="0"/>
              <a:t> had several _________.  He could either cheat on the test, study to try and make a good grade, or blow it off.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68E37D19-8EA6-453F-9EAE-CF13636B7C1C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introspections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dedications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alternatives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attitudes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BF2287-6FC9-4654-91C4-99E7FD46EE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(LE1-C1S3T1:KW2)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E4CB2736-744C-488D-AB7C-CD3093D880EC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3368EA26-2FB4-493A-8297-5B699A4295D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1069"/>
            <a:ext cx="646812" cy="290166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831DF061-2DD5-4CE3-9B5C-E2F90404FBF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19695" y="4745759"/>
            <a:ext cx="388347" cy="427182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0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7032800B-30B4-4ED3-AE57-A44F70CC5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7694472" cy="2606040"/>
          </a:xfrm>
        </p:spPr>
        <p:txBody>
          <a:bodyPr/>
          <a:lstStyle/>
          <a:p>
            <a:r>
              <a:rPr lang="en-US" b="0" dirty="0"/>
              <a:t>Being loyal and whole-hearted in support of other people, activities, or beliefs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78795CCB-2F61-4216-973A-34494E3540D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Introspection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Dedicated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Alternatives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Attitude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5929B8-6338-44CB-9014-775C097CFD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(LE1-C1S3T1:KW2)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D22DDE08-CA36-4D8E-A329-02F2D8B6198A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EAAD48FC-291C-429E-B5D3-EE43C77063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1" title="Correct Answer Indicator">
            <a:extLst>
              <a:ext uri="{FF2B5EF4-FFF2-40B4-BE49-F238E27FC236}">
                <a16:creationId xmlns:a16="http://schemas.microsoft.com/office/drawing/2014/main" id="{615962AF-4DAC-4D4F-A2E4-345733202CD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29464" y="4142232"/>
            <a:ext cx="391160" cy="42299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675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42E87648-98DF-4286-95BD-83C7891F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“Attitudes" are to "feelings" as...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86CC5720-9CF5-4A00-B779-948AC1B49AE7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"Choices" are to "decisions"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"Choices" are to "problems"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"Problems" are to "solutions"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BD6499-BF97-4BD5-AA17-6093799F57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(LE1-C1S3T1:KW4)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9FE6D5A1-0A37-4BCB-8BC8-A4182C4A0F12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D5BF5596-2051-48B1-9BA5-E885A265B39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429000"/>
            <a:ext cx="646812" cy="286373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94917F83-4E2F-4CF9-B939-35D46F11991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27940" y="3608324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73DC4BBE-35A3-470B-8F56-CEC7C39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2" y="12700"/>
            <a:ext cx="7218727" cy="1390650"/>
          </a:xfrm>
        </p:spPr>
        <p:txBody>
          <a:bodyPr/>
          <a:lstStyle/>
          <a:p>
            <a:r>
              <a:rPr lang="en-US" dirty="0"/>
              <a:t>Opening Question</a:t>
            </a:r>
          </a:p>
        </p:txBody>
      </p:sp>
      <p:sp>
        <p:nvSpPr>
          <p:cNvPr id="7" name="TPPolling">
            <a:extLst>
              <a:ext uri="{FF2B5EF4-FFF2-40B4-BE49-F238E27FC236}">
                <a16:creationId xmlns:a16="http://schemas.microsoft.com/office/drawing/2014/main" id="{BE596C6D-F933-466C-85F2-7E250852258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499" y="1758424"/>
            <a:ext cx="8588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List 2-3 examples of what you might discover about yourself if you practiced regular introspection.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165C23-266A-4ECB-82DC-ADD63AECEC07}"/>
              </a:ext>
            </a:extLst>
          </p:cNvPr>
          <p:cNvGrpSpPr/>
          <p:nvPr/>
        </p:nvGrpSpPr>
        <p:grpSpPr>
          <a:xfrm>
            <a:off x="3995882" y="6278552"/>
            <a:ext cx="342900" cy="381000"/>
            <a:chOff x="4156144" y="6248400"/>
            <a:chExt cx="342900" cy="381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F41778-D10E-47AF-9664-D1A6DDF643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BED90F-85D1-4299-A41E-3A9D93B0A6FB}"/>
                </a:ext>
              </a:extLst>
            </p:cNvPr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E23C4F-0874-4578-AF29-C8696F535CB5}"/>
              </a:ext>
            </a:extLst>
          </p:cNvPr>
          <p:cNvSpPr txBox="1"/>
          <p:nvPr/>
        </p:nvSpPr>
        <p:spPr>
          <a:xfrm>
            <a:off x="0" y="6161276"/>
            <a:ext cx="3995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Note to Instructors: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Click the Show/Hide Response Display Button 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31" name="ShockwaveFlash2" r:id="rId3" imgW="1138320" imgH="1365120"/>
        </mc:Choice>
        <mc:Fallback>
          <p:control name="ShockwaveFlash2" r:id="rId3" imgW="1138320" imgH="1365120">
            <p:pic>
              <p:nvPicPr>
                <p:cNvPr id="13" name="ShockwaveFlash2">
                  <a:extLst>
                    <a:ext uri="{FF2B5EF4-FFF2-40B4-BE49-F238E27FC236}">
                      <a16:creationId xmlns:a16="http://schemas.microsoft.com/office/drawing/2014/main" id="{C642E281-2303-4166-BA2B-51A0A6536FE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66745" y="5478719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276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Methods of Introspection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>
              <a:buClr>
                <a:srgbClr val="DDDDDD"/>
              </a:buClr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/>
              <a:t>      </a:t>
            </a:r>
            <a:endParaRPr lang="en-US" sz="3200" dirty="0"/>
          </a:p>
          <a:p>
            <a:pPr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1828800"/>
            <a:ext cx="8305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People have different ways of conducting personal assessments, sometimes called “introspection.”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3429000"/>
            <a:ext cx="5486400" cy="2832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Take a few moments each day to </a:t>
            </a: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take stock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of your attitudes and actions that day.</a:t>
            </a:r>
          </a:p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Prayer, reflection,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or </a:t>
            </a: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meditation</a:t>
            </a:r>
          </a:p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Take time for </a:t>
            </a: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complementation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and reflection.</a:t>
            </a:r>
          </a:p>
        </p:txBody>
      </p:sp>
      <p:pic>
        <p:nvPicPr>
          <p:cNvPr id="27656" name="Picture 8" descr="C:\Users\Steve Huff2\AppData\Local\Microsoft\Windows\Temporary Internet Files\Content.IE5\IYKR2UCD\MP90044252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4995863"/>
            <a:ext cx="187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C:\Users\Steve Huff2\AppData\Local\Microsoft\Windows\Temporary Internet Files\Content.IE5\3SYVL3VN\MP90018283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3200400"/>
            <a:ext cx="101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Getting Started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>
              <a:buClr>
                <a:srgbClr val="DDDDDD"/>
              </a:buClr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/>
              <a:t>      </a:t>
            </a:r>
            <a:endParaRPr lang="en-US" sz="3200" dirty="0"/>
          </a:p>
          <a:p>
            <a:pPr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2170113"/>
            <a:ext cx="83058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When you begin to practice introspection, follow these guidelines: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3448050"/>
            <a:ext cx="8305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FFFF00"/>
                </a:solidFill>
                <a:latin typeface="Calibri"/>
                <a:cs typeface="+mn-cs"/>
              </a:rPr>
              <a:t>No perfect leader: 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+mn-cs"/>
              </a:rPr>
              <a:t>Do </a:t>
            </a:r>
            <a:r>
              <a:rPr lang="en-US" sz="2400">
                <a:solidFill>
                  <a:srgbClr val="FFFFFF"/>
                </a:solidFill>
                <a:latin typeface="Calibri"/>
                <a:cs typeface="+mn-cs"/>
              </a:rPr>
              <a:t>not expect to become a 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+mn-cs"/>
              </a:rPr>
              <a:t>perfect leader on the first day</a:t>
            </a:r>
            <a:r>
              <a:rPr lang="en-US" sz="2400">
                <a:solidFill>
                  <a:srgbClr val="FFFFFF"/>
                </a:solidFill>
                <a:latin typeface="Calibri"/>
                <a:cs typeface="+mn-cs"/>
              </a:rPr>
              <a:t>.  Brainstorm __________ for how 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+mn-cs"/>
              </a:rPr>
              <a:t>you could better </a:t>
            </a:r>
            <a:r>
              <a:rPr lang="en-US" sz="2400">
                <a:solidFill>
                  <a:srgbClr val="FFFFFF"/>
                </a:solidFill>
                <a:latin typeface="Calibri"/>
                <a:cs typeface="+mn-cs"/>
              </a:rPr>
              <a:t>handle situations.</a:t>
            </a:r>
            <a:endParaRPr lang="en-US" sz="240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" y="4953000"/>
            <a:ext cx="8305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FFFF00"/>
                </a:solidFill>
                <a:latin typeface="Calibri"/>
                <a:cs typeface="+mn-cs"/>
              </a:rPr>
              <a:t>Learn from Mistakes: 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+mn-cs"/>
              </a:rPr>
              <a:t>Do not be too hard on yourself for making mistakes in areas where you are trying to improve.  Self-improvement takes _____________.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0" y="3795713"/>
            <a:ext cx="1722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▪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Font typeface="Arial" charset="0"/>
              <a:buChar char="▪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alternatives </a:t>
            </a:r>
            <a:endParaRPr lang="en-US" altLang="en-US" sz="18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54475" y="5683250"/>
            <a:ext cx="2068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▪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Font typeface="Arial" charset="0"/>
              <a:buChar char="▪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time and effort</a:t>
            </a:r>
            <a:endParaRPr lang="en-US" altLang="en-US" sz="180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/>
      <p:bldP spid="7" grpId="0" build="p"/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Questions for Introspection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>
              <a:buClr>
                <a:srgbClr val="DDDDDD"/>
              </a:buClr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/>
              <a:t>      </a:t>
            </a:r>
            <a:endParaRPr lang="en-US" sz="3200" dirty="0"/>
          </a:p>
          <a:p>
            <a:pPr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2246313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When exercising self-assessment, ask yourself the following questions: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3516313"/>
            <a:ext cx="822960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9450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Have I been </a:t>
            </a: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honest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with my teachers, peers</a:t>
            </a:r>
            <a:r>
              <a:rPr lang="en-US" sz="2800">
                <a:solidFill>
                  <a:srgbClr val="FFFFFF"/>
                </a:solidFill>
                <a:latin typeface="Calibri"/>
                <a:cs typeface="+mn-cs"/>
              </a:rPr>
              <a:t>, parents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, and family?</a:t>
            </a:r>
          </a:p>
          <a:p>
            <a:pPr marL="679450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Have I been </a:t>
            </a: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kind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in my dealings with people?</a:t>
            </a:r>
          </a:p>
          <a:p>
            <a:pPr marL="679450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Have I been </a:t>
            </a: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firm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in my decisions?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Positive Attitude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>
              <a:buClr>
                <a:srgbClr val="DDDDDD"/>
              </a:buClr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/>
              <a:t>      </a:t>
            </a:r>
            <a:endParaRPr lang="en-US" sz="3200" dirty="0"/>
          </a:p>
          <a:p>
            <a:pPr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2322513"/>
            <a:ext cx="76962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When practicing introspection it is best to have a _______ attitude?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3570744"/>
            <a:ext cx="3810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Concentrate on what you </a:t>
            </a:r>
            <a:r>
              <a:rPr lang="en-US" sz="2800" b="1" dirty="0">
                <a:solidFill>
                  <a:srgbClr val="FFFF00"/>
                </a:solidFill>
                <a:latin typeface="Calibri"/>
                <a:cs typeface="+mn-cs"/>
              </a:rPr>
              <a:t>can do 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to improve yourself, rather than trying to control factors out of your control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95425" y="2746375"/>
            <a:ext cx="1323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▪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Font typeface="Arial" charset="0"/>
              <a:buChar char="▪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positive</a:t>
            </a: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8679" name="Picture 2" descr="C:\Users\Steve Huff2\AppData\Local\Microsoft\Windows\Temporary Internet Files\Content.IE5\IYKR2UCD\MP90025538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3598863"/>
            <a:ext cx="33528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7764E268-F503-426B-A84D-5DA8BE69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Which of the following should you do when practicing introspection or self-assessment?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FC260CB0-062D-4608-B675-84BAAE6AC2E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Focus on the negative aspects of your behavior.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Try to make yourself into the perfect leader.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Think about the mistakes that others have made.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None of the above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464561-8F3B-4053-8A28-39BA6AB873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(LE1-C1S3T1:LQ3)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B9FC1220-4BC6-4A48-A941-BD050817B4F2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7DDA179E-68CC-47AA-9449-05829BA3EEE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64AC355F-71BA-4AA3-AA1A-DB0A1AFA55F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46245" y="5881264"/>
            <a:ext cx="353043" cy="353043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8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E8B55A8C-61F3-4353-9008-591BD4FBC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Which of the following is the BEST type of question to ask yourself when practicing introspection?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D4E6A463-F948-43B3-9506-D1DCE4F59E2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3600" dirty="0"/>
              <a:t>Why is he/she always so mean?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3600" dirty="0"/>
              <a:t>Why am I such a jerk?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3600" dirty="0"/>
              <a:t>Why is the world so unfair?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3600" dirty="0"/>
              <a:t>What can I do next time?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BBCF49-500B-4E46-9D2E-8EDE36CCF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(LE1-C1S3T1:LQ4)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2A671BB9-F769-4A6C-8CBC-C4FBC3C2312F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D0376CCD-F4A7-47D6-8D4F-9EE6E4F1CA1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C2296A9E-5C1B-4F18-906B-F5906E406EA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31633" y="5638800"/>
            <a:ext cx="388347" cy="353043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0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362200"/>
            <a:ext cx="8534400" cy="2057400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SzPct val="75000"/>
              <a:buFont typeface="Wingdings 2" pitchFamily="18" charset="2"/>
              <a:buNone/>
            </a:pPr>
            <a:r>
              <a:rPr lang="en-US" altLang="en-US" sz="4400" dirty="0"/>
              <a:t>   </a:t>
            </a:r>
            <a:r>
              <a:rPr lang="en-US" altLang="en-US" sz="4000" dirty="0"/>
              <a:t>This lesson explains how to develop the traits and qualities necessary to become an effective leader.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1E1745A-C40A-4A91-BFF9-23540B901801}"/>
              </a:ext>
            </a:extLst>
          </p:cNvPr>
          <p:cNvSpPr txBox="1">
            <a:spLocks/>
          </p:cNvSpPr>
          <p:nvPr/>
        </p:nvSpPr>
        <p:spPr>
          <a:xfrm>
            <a:off x="1828800" y="155448"/>
            <a:ext cx="6858000" cy="125272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eaLnBrk="1" hangingPunct="1">
              <a:defRPr/>
            </a:pPr>
            <a:r>
              <a:rPr lang="en-US" dirty="0"/>
              <a:t>Lesson Purpose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73DC4BBE-35A3-470B-8F56-CEC7C39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2" y="12700"/>
            <a:ext cx="7218727" cy="1390650"/>
          </a:xfrm>
        </p:spPr>
        <p:txBody>
          <a:bodyPr/>
          <a:lstStyle/>
          <a:p>
            <a:r>
              <a:rPr lang="en-US" dirty="0"/>
              <a:t>Closing Question</a:t>
            </a:r>
          </a:p>
        </p:txBody>
      </p:sp>
      <p:sp>
        <p:nvSpPr>
          <p:cNvPr id="7" name="TPPolling">
            <a:extLst>
              <a:ext uri="{FF2B5EF4-FFF2-40B4-BE49-F238E27FC236}">
                <a16:creationId xmlns:a16="http://schemas.microsoft.com/office/drawing/2014/main" id="{BE596C6D-F933-466C-85F2-7E250852258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499" y="1758424"/>
            <a:ext cx="8588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List 2-3 things that you could “improve” about your behavior or attitude.  Remember to “Stay Positive.”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DD7E23-2EA9-4E64-9A15-D2A75CE19BAE}"/>
              </a:ext>
            </a:extLst>
          </p:cNvPr>
          <p:cNvGrpSpPr/>
          <p:nvPr/>
        </p:nvGrpSpPr>
        <p:grpSpPr>
          <a:xfrm>
            <a:off x="3995882" y="6278552"/>
            <a:ext cx="342900" cy="381000"/>
            <a:chOff x="4156144" y="6248400"/>
            <a:chExt cx="342900" cy="381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EF825E1-DB54-4CA7-BEE2-5EEE51D8A4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8E490F-13E9-4F85-868E-221EA630C392}"/>
                </a:ext>
              </a:extLst>
            </p:cNvPr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610A58B-5F26-4124-A7AC-A0CE4F6D4FD0}"/>
              </a:ext>
            </a:extLst>
          </p:cNvPr>
          <p:cNvSpPr txBox="1"/>
          <p:nvPr/>
        </p:nvSpPr>
        <p:spPr>
          <a:xfrm>
            <a:off x="0" y="6161276"/>
            <a:ext cx="3995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Note to Instructors: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Click the Show/Hide Response Display Button 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4" name="ShockwaveFlash2" r:id="rId3" imgW="1138320" imgH="1365120"/>
        </mc:Choice>
        <mc:Fallback>
          <p:control name="ShockwaveFlash2" r:id="rId3" imgW="1138320" imgH="1365120">
            <p:pic>
              <p:nvPicPr>
                <p:cNvPr id="13" name="ShockwaveFlash2">
                  <a:extLst>
                    <a:ext uri="{FF2B5EF4-FFF2-40B4-BE49-F238E27FC236}">
                      <a16:creationId xmlns:a16="http://schemas.microsoft.com/office/drawing/2014/main" id="{C642E281-2303-4166-BA2B-51A0A6536FE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66745" y="5478719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9105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Questions</a:t>
            </a:r>
            <a:endParaRPr lang="en-US" dirty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415925" y="3160713"/>
            <a:ext cx="102520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380375">
              <a:buClr>
                <a:srgbClr val="000000"/>
              </a:buClr>
              <a:buSzPct val="90000"/>
              <a:defRPr/>
            </a:pP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748" name="Content Placeholder 5"/>
          <p:cNvSpPr>
            <a:spLocks noGrp="1"/>
          </p:cNvSpPr>
          <p:nvPr>
            <p:ph idx="1"/>
          </p:nvPr>
        </p:nvSpPr>
        <p:spPr>
          <a:xfrm>
            <a:off x="152400" y="1774825"/>
            <a:ext cx="8839200" cy="49307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altLang="en-US"/>
          </a:p>
          <a:p>
            <a:pPr>
              <a:buFont typeface="Wingdings 2" pitchFamily="18" charset="2"/>
              <a:buNone/>
            </a:pPr>
            <a:endParaRPr lang="en-US" altLang="en-US"/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kern="0" dirty="0">
                <a:solidFill>
                  <a:schemeClr val="bg1"/>
                </a:solidFill>
                <a:latin typeface="Verdana" pitchFamily="34" charset="0"/>
              </a:rPr>
              <a:t>Copyright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marL="119062" indent="0" eaLnBrk="1" hangingPunct="1">
              <a:buFont typeface="Wingdings 2" pitchFamily="18" charset="2"/>
              <a:buNone/>
              <a:defRPr/>
            </a:pPr>
            <a:r>
              <a:rPr lang="en-US" dirty="0"/>
              <a:t>   Images in this lesson were taken from: </a:t>
            </a:r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Microsoft</a:t>
            </a:r>
            <a:r>
              <a:rPr lang="en-US" sz="3200" baseline="30000" dirty="0"/>
              <a:t>©</a:t>
            </a:r>
            <a:r>
              <a:rPr lang="en-US" sz="3200" dirty="0"/>
              <a:t> Clip Art Gallery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Marine Corps Combat Camera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0B8B8C5E-029C-4A39-BA1E-C5BBD4BC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Participant Leaders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210CFF9C-BB13-4058-BE37-B93348E94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857010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8140562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4167336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957699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30751207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98892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30735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33151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03044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26898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825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9288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03824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95443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61454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99037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11798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9311158F-3F55-4938-901E-5B2EE346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95" y="0"/>
            <a:ext cx="7235505" cy="1403350"/>
          </a:xfrm>
        </p:spPr>
        <p:txBody>
          <a:bodyPr/>
          <a:lstStyle/>
          <a:p>
            <a:r>
              <a:rPr lang="en-US" dirty="0"/>
              <a:t>Team Scores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FCA64601-636F-408F-893D-F9CFC2BC5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330212"/>
              </p:ext>
            </p:extLst>
          </p:nvPr>
        </p:nvGraphicFramePr>
        <p:xfrm>
          <a:off x="127000" y="1684789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409232789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5236282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12641177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07295725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Team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20637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46581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80948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10251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31941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73027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19627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3906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29728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272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89828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16702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16F8B5BF-55E3-49AF-AE78-A9A2241D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Team MVP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90F5DC5A-574A-4F28-A33C-2F61DB9AD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044547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17208936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120700243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02395225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0049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5928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277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62293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31763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23342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3109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61806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19279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1661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0970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77517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79A702B0-DE1A-42A7-9BD1-7C4461F1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Fastest Responders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8EEB999D-5F07-413F-B8C5-49377958E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723907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1220443545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46051616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533269959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74510153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Seconds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Participant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Seconds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625781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3942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90555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92047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74546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908232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610775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521856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495729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99242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1844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60279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2446"/>
            <a:ext cx="7886700" cy="73815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Whiteboard</a:t>
            </a:r>
          </a:p>
        </p:txBody>
      </p:sp>
    </p:spTree>
    <p:extLst>
      <p:ext uri="{BB962C8B-B14F-4D97-AF65-F5344CB8AC3E}">
        <p14:creationId xmlns:p14="http://schemas.microsoft.com/office/powerpoint/2010/main" val="407119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Lesson Objectives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778375"/>
          </a:xfrm>
        </p:spPr>
        <p:txBody>
          <a:bodyPr anchor="ctr"/>
          <a:lstStyle/>
          <a:p>
            <a:pPr marL="914400" indent="-450850" eaLnBrk="1" hangingPunct="1"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SzPct val="75000"/>
              <a:buFont typeface="Calibri" pitchFamily="34" charset="0"/>
              <a:buAutoNum type="arabicPeriod"/>
            </a:pPr>
            <a:r>
              <a:rPr lang="en-US" altLang="en-US" sz="3600" dirty="0"/>
              <a:t>Define </a:t>
            </a:r>
            <a:r>
              <a:rPr lang="en-US" altLang="en-US" sz="3600" dirty="0">
                <a:solidFill>
                  <a:srgbClr val="FFFF00"/>
                </a:solidFill>
              </a:rPr>
              <a:t>introspection</a:t>
            </a:r>
            <a:r>
              <a:rPr lang="en-US" altLang="en-US" sz="3600" dirty="0"/>
              <a:t>.</a:t>
            </a:r>
          </a:p>
          <a:p>
            <a:pPr marL="914400" indent="-450850" eaLnBrk="1" hangingPunct="1"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SzPct val="75000"/>
              <a:buFont typeface="Calibri" pitchFamily="34" charset="0"/>
              <a:buAutoNum type="arabicPeriod"/>
            </a:pPr>
            <a:r>
              <a:rPr lang="en-US" altLang="en-US" sz="3600" dirty="0"/>
              <a:t>List the </a:t>
            </a:r>
            <a:r>
              <a:rPr lang="en-US" altLang="en-US" sz="3600" dirty="0">
                <a:solidFill>
                  <a:srgbClr val="FFFF00"/>
                </a:solidFill>
              </a:rPr>
              <a:t>various methods </a:t>
            </a:r>
            <a:r>
              <a:rPr lang="en-US" altLang="en-US" sz="3600" dirty="0"/>
              <a:t>of  introspection.</a:t>
            </a:r>
          </a:p>
          <a:p>
            <a:pPr marL="914400" indent="-450850" eaLnBrk="1" hangingPunct="1"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SzPct val="75000"/>
              <a:buFont typeface="Calibri" pitchFamily="34" charset="0"/>
              <a:buAutoNum type="arabicPeriod"/>
            </a:pPr>
            <a:r>
              <a:rPr lang="en-US" altLang="en-US" sz="3600" dirty="0"/>
              <a:t>Identify the </a:t>
            </a:r>
            <a:r>
              <a:rPr lang="en-US" altLang="en-US" sz="3600" dirty="0">
                <a:solidFill>
                  <a:srgbClr val="FFFF00"/>
                </a:solidFill>
              </a:rPr>
              <a:t>appropriate questions      </a:t>
            </a:r>
            <a:r>
              <a:rPr lang="en-US" altLang="en-US" sz="3600" dirty="0"/>
              <a:t>used during an introspection activity.</a:t>
            </a: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7E6E247D-98CB-4F2E-AAD9-05929F4EF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147" y="5739286"/>
            <a:ext cx="1219306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2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 descr="A. got 0, B. got 0, C. got 0, D. got 0, ">
            <a:extLst>
              <a:ext uri="{FF2B5EF4-FFF2-40B4-BE49-F238E27FC236}">
                <a16:creationId xmlns:a16="http://schemas.microsoft.com/office/drawing/2014/main" id="{31FD2464-9A7A-49FD-A832-7DFED50D4A9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71706" y="1677798"/>
            <a:ext cx="5766849" cy="502780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8577F61E-D0C8-494A-B84B-3A335081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Assignment</a:t>
            </a:r>
          </a:p>
        </p:txBody>
      </p:sp>
      <p:sp>
        <p:nvSpPr>
          <p:cNvPr id="3" name="TPAnswers" title="Answer Text Shape">
            <a:extLst>
              <a:ext uri="{FF2B5EF4-FFF2-40B4-BE49-F238E27FC236}">
                <a16:creationId xmlns:a16="http://schemas.microsoft.com/office/drawing/2014/main" id="{CBE44544-7E52-4747-B3C0-5FDC8C874574}"/>
              </a:ext>
            </a:extLst>
          </p:cNvPr>
          <p:cNvSpPr>
            <a:spLocks noGrp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209725" y="1776413"/>
            <a:ext cx="2901950" cy="4700587"/>
          </a:xfrm>
        </p:spPr>
        <p:txBody>
          <a:bodyPr/>
          <a:lstStyle/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Alpha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Bravo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Charlie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Delta</a:t>
            </a:r>
          </a:p>
        </p:txBody>
      </p:sp>
      <p:sp>
        <p:nvSpPr>
          <p:cNvPr id="5" name="TPPolling">
            <a:extLst>
              <a:ext uri="{FF2B5EF4-FFF2-40B4-BE49-F238E27FC236}">
                <a16:creationId xmlns:a16="http://schemas.microsoft.com/office/drawing/2014/main" id="{F81AE8AE-D6ED-41C5-B7F2-786E6B23A13C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2A6F2209-2D78-41C5-AB56-81AC6D15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Which type of introspection do you most identify with?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398E1DFB-3058-402C-8100-E4A5FB26D4F1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Prayer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Reflection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Meditation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Moment of peace and quiet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Other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7D8BD3-C836-4D0D-BB46-EF0E806A3C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(LE1-C1S3T1:LQ1)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4B9904E1-E5C1-414A-81AC-B40B9996BD89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469BEC6B-B8A4-45AD-A23B-1D9593EC3ED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89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69A2EB96-93F5-414B-AEA5-6942248E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Socrates said, </a:t>
            </a:r>
            <a:br>
              <a:rPr lang="en-US" b="0" dirty="0"/>
            </a:br>
            <a:r>
              <a:rPr lang="en-US" sz="4400" b="0" dirty="0"/>
              <a:t>"</a:t>
            </a:r>
            <a:r>
              <a:rPr lang="en-US" sz="4400" b="0" i="1" dirty="0"/>
              <a:t>The ____________ life is not worth living</a:t>
            </a:r>
            <a:r>
              <a:rPr lang="en-US" sz="4400" b="0" dirty="0"/>
              <a:t>."</a:t>
            </a:r>
            <a:endParaRPr lang="en-US" b="0" dirty="0"/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A68FBF90-DCE0-483C-923F-688B219A60E2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3600" dirty="0"/>
              <a:t>lazy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3600" dirty="0"/>
              <a:t>introspective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3600" dirty="0"/>
              <a:t>unexamined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F6EC57-AFBC-40CC-B1C5-01DC51811F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(LE1-C1S3T1:LQ2)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51F7D3DD-1B3F-4D0F-ADE1-2E2375F383DE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77833789-27CD-4E93-8F42-57D615BFA48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9241B555-8DFF-41D3-8556-5CCEC63F015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28077" y="4953000"/>
            <a:ext cx="388347" cy="388347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79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Key Words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029200"/>
          </a:xfrm>
        </p:spPr>
        <p:txBody>
          <a:bodyPr/>
          <a:lstStyle/>
          <a:p>
            <a:pPr eaLnBrk="1" hangingPunct="1">
              <a:defRPr/>
            </a:pPr>
            <a:endParaRPr lang="en-US" sz="1600" b="1" dirty="0"/>
          </a:p>
          <a:p>
            <a:pPr eaLnBrk="1" hangingPunct="1">
              <a:defRPr/>
            </a:pPr>
            <a:r>
              <a:rPr lang="en-US" sz="2800" b="1" dirty="0">
                <a:solidFill>
                  <a:srgbClr val="FFFF00"/>
                </a:solidFill>
              </a:rPr>
              <a:t>Introspection</a:t>
            </a:r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sz="3600" b="1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</a:rPr>
              <a:t>Dedicated</a:t>
            </a:r>
            <a:endParaRPr lang="en-US" sz="2800" dirty="0">
              <a:solidFill>
                <a:srgbClr val="FFFF00"/>
              </a:solidFill>
            </a:endParaRPr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sz="3600" b="1" dirty="0"/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800" b="1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</a:rPr>
              <a:t>Alternatives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3600" b="1" dirty="0"/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800" b="1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>
                <a:solidFill>
                  <a:srgbClr val="FFFF00"/>
                </a:solidFill>
              </a:rPr>
              <a:t>Attitude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676400"/>
            <a:ext cx="8763000" cy="4876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119062">
              <a:buClr>
                <a:schemeClr val="accent1"/>
              </a:buClr>
              <a:buSzPct val="80000"/>
              <a:defRPr/>
            </a:pPr>
            <a:endParaRPr 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___________ - examining your own thoughts, ideas, and feelings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endParaRPr lang="en-US" sz="1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_________ - being loyal and whole-hearted in support of other people, activities, or beliefs</a:t>
            </a:r>
          </a:p>
          <a:p>
            <a:pPr marL="438150" indent="-319088">
              <a:buClr>
                <a:schemeClr val="accent1"/>
              </a:buClr>
              <a:buSzPct val="80000"/>
              <a:defRPr/>
            </a:pP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__________ - options and/or choices that can be taken in a particular instance</a:t>
            </a:r>
          </a:p>
          <a:p>
            <a:pPr marL="438150" indent="-319088">
              <a:buClr>
                <a:schemeClr val="accent1"/>
              </a:buClr>
              <a:buSzPct val="80000"/>
              <a:defRPr/>
            </a:pP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defRPr/>
            </a:pP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_______ - the way that you think, feel, and display your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4A1CC1-5758-406B-BC64-4E3250C2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Word Question Slide Index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009C63-7C26-4A6D-BABA-9F45913280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hlinkClick r:id="rId2" action="ppaction://hlinksldjump"/>
              </a:rPr>
              <a:t>Introspection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>
                <a:hlinkClick r:id="rId3" action="ppaction://hlinksldjump"/>
              </a:rPr>
              <a:t>Situation #1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>
                <a:hlinkClick r:id="rId4" action="ppaction://hlinksldjump"/>
              </a:rPr>
              <a:t>Being loyal and whole-hearted in support 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>
                <a:hlinkClick r:id="rId5" action="ppaction://hlinksldjump"/>
              </a:rPr>
              <a:t>“Attitudes" are to "feelings" as...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5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A90221ED-C806-4656-8669-8B3FF0335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0" dirty="0"/>
              <a:t>Introspection</a:t>
            </a:r>
            <a:endParaRPr lang="en-US" b="0" dirty="0"/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62035A84-D6BE-4C39-ACF9-7442451C359A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dirty="0"/>
              <a:t>The way that you think, feel, and display your behavior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dirty="0"/>
              <a:t>Options and/or choices that can be taken in a particular instance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dirty="0"/>
              <a:t>Being loyal and whole-hearted in support of other people, activities, or beliefs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dirty="0"/>
              <a:t>Examining your own thoughts, ideas, and feelings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A50B9A-E0CA-48A3-B707-CB31874883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(LE1-C1S3T1:KW1)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133FB839-4691-4505-90AC-582E0BE0591C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A4E568EC-1C8F-433E-A791-B3F021DE513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7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FFA0738E-C06C-4071-824A-71228484568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20320" y="5678085"/>
            <a:ext cx="391160" cy="42299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514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912f9a59-0eb7-46d2-9c72-8dc2c27d5b4f"/>
  <p:tag name="WASPOLLED" val="E4DB56FCE7B04DB18B699A8B5969C20A"/>
  <p:tag name="TPVERSION" val="8"/>
  <p:tag name="TPFULLVERSION" val="8.3.0.202"/>
  <p:tag name="PPTVERSION" val="16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6377F9F747445DB869FC818CEB05450&lt;/guid&gt;&#10;        &lt;description /&gt;&#10;        &lt;date&gt;1/22/2018 3:09:2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6231F070A634F67A60E5A2A962491F9&lt;/guid&gt;&#10;            &lt;repollguid&gt;F9318FB44AD84E90879A58C9E59642CB&lt;/repollguid&gt;&#10;            &lt;sourceid&gt;FD68A7FE02C34A848E1A25D2836E0504&lt;/sourceid&gt;&#10;            &lt;questiontext&gt;Introspection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8D9F3597C1BB4E48BE62E10DE01CFF73&lt;/guid&gt;&#10;                    &lt;answertext&gt;The way that you think, feel, and display your behavior&lt;/answertext&gt;&#10;                    &lt;valuetype&gt;-1&lt;/valuetype&gt;&#10;                &lt;/answer&gt;&#10;                &lt;answer&gt;&#10;                    &lt;guid&gt;00DB800AD5854AF2BFC511E100A44A50&lt;/guid&gt;&#10;                    &lt;answertext&gt;Options and/or choices that can be taken in a particular instance&lt;/answertext&gt;&#10;                    &lt;valuetype&gt;-1&lt;/valuetype&gt;&#10;                &lt;/answer&gt;&#10;                &lt;answer&gt;&#10;                    &lt;guid&gt;AA9FE5B111B6417E850FE8DA47560D1F&lt;/guid&gt;&#10;                    &lt;answertext&gt;Being loyal and whole-hearted in support of other people, activities, or beliefs&lt;/answertext&gt;&#10;                    &lt;valuetype&gt;-1&lt;/valuetype&gt;&#10;                &lt;/answer&gt;&#10;                &lt;answer&gt;&#10;                    &lt;guid&gt;1EF3CC24F4AD465C82E55FFA1E246B26&lt;/guid&gt;&#10;                    &lt;answertext&gt;Examining your own thoughts, ideas, and feelings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F3EACD834A9847A3ADD716AEEEC85AB4&lt;/guid&gt;&#10;        &lt;description /&gt;&#10;        &lt;date&gt;1/22/2018 3:09:2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598F9EE59704AFEA8A8A8C5BEA3E700&lt;/guid&gt;&#10;            &lt;repollguid&gt;BD6D629E510B4250833DDF7017E12E2A&lt;/repollguid&gt;&#10;            &lt;sourceid&gt;A74D58AB448D4C31B21B7FE889FCAFA8&lt;/sourceid&gt;&#10;            &lt;questiontext&gt;Cadet Eadon had several _________.  He could either cheat on the test, study to try and make a good grade, or blow it off.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E4F87F68E2D4E28833E4B0794380084&lt;/guid&gt;&#10;                    &lt;answertext&gt;introspections&lt;/answertext&gt;&#10;                    &lt;valuetype&gt;-1&lt;/valuetype&gt;&#10;                &lt;/answer&gt;&#10;                &lt;answer&gt;&#10;                    &lt;guid&gt;523EEE34E75A4E06BD48FCF094B6AC10&lt;/guid&gt;&#10;                    &lt;answertext&gt;dedications&lt;/answertext&gt;&#10;                    &lt;valuetype&gt;-1&lt;/valuetype&gt;&#10;                &lt;/answer&gt;&#10;                &lt;answer&gt;&#10;                    &lt;guid&gt;9A01C3804C344DEC9D10B6DFD9E008C8&lt;/guid&gt;&#10;                    &lt;answertext&gt;alternatives&lt;/answertext&gt;&#10;                    &lt;valuetype&gt;1&lt;/valuetype&gt;&#10;                &lt;/answer&gt;&#10;                &lt;answer&gt;&#10;                    &lt;guid&gt;89E759BA7EC544E691720DB42B631EA9&lt;/guid&gt;&#10;                    &lt;answertext&gt;attitude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AF2E516E0551429695EACC03D4234135&lt;/guid&gt;&#10;        &lt;description /&gt;&#10;        &lt;date&gt;1/18/2018 1:25:0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C160A5D41B5441CB4D23B30DDB26675&lt;/guid&gt;&#10;            &lt;repollguid&gt;8A6B1907861F42D88A22AA7EFD880DD3&lt;/repollguid&gt;&#10;            &lt;sourceid&gt;71158D8468C94A2CB8562FEFABD623CD&lt;/sourceid&gt;&#10;            &lt;questiontext&gt;Team Assignmen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demographic&gt;True&lt;/demographic&gt;&#10;            &lt;team&gt;True&lt;/team&gt;&#10;            &lt;groupname&gt;Team&lt;/groupname&gt;&#10;            &lt;answers&gt;&#10;                &lt;answer&gt;&#10;                    &lt;guid&gt;E15A7CD1832B440D9975AFD2B71166C4&lt;/guid&gt;&#10;                    &lt;answertext&gt;Alpha&lt;/answertext&gt;&#10;                    &lt;valuetype&gt;0&lt;/valuetype&gt;&#10;                &lt;/answer&gt;&#10;                &lt;answer&gt;&#10;                    &lt;guid&gt;2EEE4B3E92AA4938B7397BB402A02C8E&lt;/guid&gt;&#10;                    &lt;answertext&gt;Bravo&lt;/answertext&gt;&#10;                    &lt;valuetype&gt;0&lt;/valuetype&gt;&#10;                &lt;/answer&gt;&#10;                &lt;answer&gt;&#10;                    &lt;guid&gt;F2A56E8C1AD14D83B4DAA6C191E87B0E&lt;/guid&gt;&#10;                    &lt;answertext&gt;Charlie&lt;/answertext&gt;&#10;                    &lt;valuetype&gt;0&lt;/valuetype&gt;&#10;                &lt;/answer&gt;&#10;                &lt;answer&gt;&#10;                    &lt;guid&gt;6C8404816DF84545BEF46B3230FF2371&lt;/guid&gt;&#10;                    &lt;answertext&gt;Delt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21DF882A6E43459B98AA1470F1507D6A&lt;/guid&gt;&#10;        &lt;description /&gt;&#10;        &lt;date&gt;1/22/2018 3:09:2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B04D7728B4D4A2B8A7C53168AB1D888&lt;/guid&gt;&#10;            &lt;repollguid&gt;6B428199F768426D91640C2D66DD81C1&lt;/repollguid&gt;&#10;            &lt;sourceid&gt;033E535D6AAB4987970C9E101DE08EA6&lt;/sourceid&gt;&#10;            &lt;questiontext&gt;Being loyal and whole-hearted in support of other people, activities, or beliefs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4266B44B1C54BA1BA7002D490F1D1B2&lt;/guid&gt;&#10;                    &lt;answertext&gt;Introspection&lt;/answertext&gt;&#10;                    &lt;valuetype&gt;-1&lt;/valuetype&gt;&#10;                &lt;/answer&gt;&#10;                &lt;answer&gt;&#10;                    &lt;guid&gt;8DD85E50736441D08824FC0B5386917D&lt;/guid&gt;&#10;                    &lt;answertext&gt;Dedicated&lt;/answertext&gt;&#10;                    &lt;valuetype&gt;1&lt;/valuetype&gt;&#10;                &lt;/answer&gt;&#10;                &lt;answer&gt;&#10;                    &lt;guid&gt;D328CA673D8B450BA6ABFF0D1EA9D1A6&lt;/guid&gt;&#10;                    &lt;answertext&gt;Alternatives&lt;/answertext&gt;&#10;                    &lt;valuetype&gt;-1&lt;/valuetype&gt;&#10;                &lt;/answer&gt;&#10;                &lt;answer&gt;&#10;                    &lt;guid&gt;8249690E024D4F1D9F49D9D2B59D8EA3&lt;/guid&gt;&#10;                    &lt;answertext&gt;Attitud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ABB5FC69E0A24B20815E3B90B4ED16FA&lt;/guid&gt;&#10;        &lt;description /&gt;&#10;        &lt;date&gt;1/22/2018 3:09:2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570EC0D03644182A06A3EA6F71BDD8E&lt;/guid&gt;&#10;            &lt;repollguid&gt;9F3DDEECF190414C8EAC9BDC25BDBC3E&lt;/repollguid&gt;&#10;            &lt;sourceid&gt;0CC0043CDF0A4699A44DAF0C757A436C&lt;/sourceid&gt;&#10;            &lt;questiontext&gt;“Attitudes&quot; are to &quot;feelings&quot; as...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8DD2605417B148CBAC31FB195D9DF7AA&lt;/guid&gt;&#10;                    &lt;answertext&gt;&quot;Choices&quot; are to &quot;decisions&quot;&lt;/answertext&gt;&#10;                    &lt;valuetype&gt;1&lt;/valuetype&gt;&#10;                &lt;/answer&gt;&#10;                &lt;answer&gt;&#10;                    &lt;guid&gt;6958B92C0855460E9199903EF8C7B74B&lt;/guid&gt;&#10;                    &lt;answertext&gt;&quot;Choices&quot; are to &quot;problems&quot;&lt;/answertext&gt;&#10;                    &lt;valuetype&gt;-1&lt;/valuetype&gt;&#10;                &lt;/answer&gt;&#10;                &lt;answer&gt;&#10;                    &lt;guid&gt;3A5271FBC6824A8C8B745C55222741CB&lt;/guid&gt;&#10;                    &lt;answertext&gt;&quot;Problems&quot; are to &quot;solutions&quot;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59790CED2A00425887598B6C4EBCFB38&lt;/guid&gt;&#10;        &lt;description /&gt;&#10;        &lt;date&gt;1/16/2018 1:09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940E3CF4CB55479CAFD7FF669AF14A66&lt;/guid&gt;&#10;            &lt;repollguid&gt;4968F6DB42C54CB1940F9EFBFB7076EB&lt;/repollguid&gt;&#10;            &lt;sourceid&gt;9DFB9D2F7F2644449D19DB72C1047504&lt;/sourceid&gt;&#10;            &lt;questiontext&gt;Opening Question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True"/>
  <p:tag name="HASRESULTS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D9FED6E7F03A4A5C81C15D88D7B25871&lt;/guid&gt;&#10;        &lt;description /&gt;&#10;        &lt;date&gt;1/22/2018 3:23:0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47B94783ABC4FE78BF8463880434ABA&lt;/guid&gt;&#10;            &lt;repollguid&gt;5B24FF36EB76499FA8457A8FE257C7F9&lt;/repollguid&gt;&#10;            &lt;sourceid&gt;BEB4FD0A1C324B08A4590D0C3CD8FC3F&lt;/sourceid&gt;&#10;            &lt;questiontext&gt;Which of the following should you do when practicing introspection or self-assessment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EED161CF52C44C7D9ED44FC2F7C5D5ED&lt;/guid&gt;&#10;                    &lt;answertext&gt;Focus on the negative aspects of your behavior.&lt;/answertext&gt;&#10;                    &lt;valuetype&gt;-1&lt;/valuetype&gt;&#10;                &lt;/answer&gt;&#10;                &lt;answer&gt;&#10;                    &lt;guid&gt;6E6CA4341A544493B6A27378023A0D9E&lt;/guid&gt;&#10;                    &lt;answertext&gt;Try to make yourself into the perfect leader.&lt;/answertext&gt;&#10;                    &lt;valuetype&gt;-1&lt;/valuetype&gt;&#10;                &lt;/answer&gt;&#10;                &lt;answer&gt;&#10;                    &lt;guid&gt;C01682ED27EF48ED9ACF0CBF065D3DAA&lt;/guid&gt;&#10;                    &lt;answertext&gt;Think about the mistakes that others have made.&lt;/answertext&gt;&#10;                    &lt;valuetype&gt;-1&lt;/valuetype&gt;&#10;                &lt;/answer&gt;&#10;                &lt;answer&gt;&#10;                    &lt;guid&gt;84207EE4D6FB4B73963238A15C06816E&lt;/guid&gt;&#10;                    &lt;answertext&gt;None of the abov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  <p:tag name="LABELFORMAT" val="1"/>
  <p:tag name="COLORTYPE" val="DEFINED"/>
  <p:tag name="DEFINEDCOLORS" val="3,6,10,45,32,50,13,4,9,55,1"/>
  <p:tag name="NUMBERFORMAT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179452413DD40928C9D2AAB46AD017F&lt;/guid&gt;&#10;        &lt;description /&gt;&#10;        &lt;date&gt;1/22/2018 3:23:0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4C845CD2CB24597A598DB2214FB2CAB&lt;/guid&gt;&#10;            &lt;repollguid&gt;84448F1ABD9E46B49FC3512C0BFA7716&lt;/repollguid&gt;&#10;            &lt;sourceid&gt;7384B551987940079E42F511EDCD1C30&lt;/sourceid&gt;&#10;            &lt;questiontext&gt;Which of the following is the BEST type of question to ask yourself when practicing introspection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C3307757D97340DDA32409462FDA230B&lt;/guid&gt;&#10;                    &lt;answertext&gt;Why is he/she always so mean?&lt;/answertext&gt;&#10;                    &lt;valuetype&gt;-1&lt;/valuetype&gt;&#10;                &lt;/answer&gt;&#10;                &lt;answer&gt;&#10;                    &lt;guid&gt;FF892F254BBE47ABB5EC42C0C9F26E98&lt;/guid&gt;&#10;                    &lt;answertext&gt;Why am I such a jerk?&lt;/answertext&gt;&#10;                    &lt;valuetype&gt;-1&lt;/valuetype&gt;&#10;                &lt;/answer&gt;&#10;                &lt;answer&gt;&#10;                    &lt;guid&gt;739867333E67459085EC7BCFA55DBA94&lt;/guid&gt;&#10;                    &lt;answertext&gt;Why is the world so unfair?&lt;/answertext&gt;&#10;                    &lt;valuetype&gt;-1&lt;/valuetype&gt;&#10;                &lt;/answer&gt;&#10;                &lt;answer&gt;&#10;                    &lt;guid&gt;96236117EEE04942BA06292BC7E9936F&lt;/guid&gt;&#10;                    &lt;answertext&gt;What can I do next time?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59790CED2A00425887598B6C4EBCFB38&lt;/guid&gt;&#10;        &lt;description /&gt;&#10;        &lt;date&gt;1/16/2018 1:09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940E3CF4CB55479CAFD7FF669AF14A66&lt;/guid&gt;&#10;            &lt;repollguid&gt;4968F6DB42C54CB1940F9EFBFB7076EB&lt;/repollguid&gt;&#10;            &lt;sourceid&gt;9DFB9D2F7F2644449D19DB72C1047504&lt;/sourceid&gt;&#10;            &lt;questiontext&gt;Closing Question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True"/>
  <p:tag name="HASRESULTS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10"/>
  <p:tag name="SCORECALCULATION" val="1"/>
  <p:tag name="DISPLAYPOINTSLESSTHANONE" val="False"/>
  <p:tag name="CORRECTONLY" val="False"/>
  <p:tag name="TYPE" val="ParticipantLeaderboardSlid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BERTODISPLAY" val="10"/>
  <p:tag name="SCORECALCULATION" val="1"/>
  <p:tag name="PARTICIPANTDISPLAY" val="1"/>
  <p:tag name="DISPLAYPOINTSLESSTHANONE" val="False"/>
  <p:tag name="CORRECTONLY" val="False"/>
  <p:tag name="TYPE" val="TeamLeaderboardSlid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10"/>
  <p:tag name="SCORECALCULATION" val="1"/>
  <p:tag name="DISPLAYPOINTSLESSTHANONE" val="False"/>
  <p:tag name="CORRECTONLY" val="False"/>
  <p:tag name="TYPE" val="TeamMVPSlid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ONLY" val="True"/>
  <p:tag name="PARTICIPANTDISPLAY" val="1"/>
  <p:tag name="NUMBERTODISPLAY" val="10"/>
  <p:tag name="SCORECALCULATION" val="1"/>
  <p:tag name="DISPLAYPOINTSLESSTHANONE" val="False"/>
  <p:tag name="TYPE" val="FastestResponderSlid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A67EB14DEF94F73A777B42C4C5FACC8&lt;/guid&gt;&#10;        &lt;description /&gt;&#10;        &lt;date&gt;1/22/2018 3:23:0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DE9997295EE44A3849B3C289C61CA15&lt;/guid&gt;&#10;            &lt;repollguid&gt;36A13AF73CC041B9A77729B0581606E6&lt;/repollguid&gt;&#10;            &lt;sourceid&gt;97984F8791CB45648BD7C9CDD6A74D3B&lt;/sourceid&gt;&#10;            &lt;questiontext&gt;Which type of introspection do you most identify with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53183482F7004A5892E7C3BE63AD3BA2&lt;/guid&gt;&#10;                    &lt;answertext&gt;Prayer&lt;/answertext&gt;&#10;                    &lt;valuetype&gt;0&lt;/valuetype&gt;&#10;                &lt;/answer&gt;&#10;                &lt;answer&gt;&#10;                    &lt;guid&gt;1B4F8578DB9F4C1796ED0EF1D968BF8A&lt;/guid&gt;&#10;                    &lt;answertext&gt;Reflection&lt;/answertext&gt;&#10;                    &lt;valuetype&gt;0&lt;/valuetype&gt;&#10;                &lt;/answer&gt;&#10;                &lt;answer&gt;&#10;                    &lt;guid&gt;33AF8DD3578446CD9768DA897C277C27&lt;/guid&gt;&#10;                    &lt;answertext&gt;Meditation&lt;/answertext&gt;&#10;                    &lt;valuetype&gt;0&lt;/valuetype&gt;&#10;                &lt;/answer&gt;&#10;                &lt;answer&gt;&#10;                    &lt;guid&gt;4B99A29BA8724D6BB81810E211E5F454&lt;/guid&gt;&#10;                    &lt;answertext&gt;Moment of peace and quiet&lt;/answertext&gt;&#10;                    &lt;valuetype&gt;0&lt;/valuetype&gt;&#10;                &lt;/answer&gt;&#10;                &lt;answer&gt;&#10;                    &lt;guid&gt;84DC2E0671884AF98DD080360747EEE1&lt;/guid&gt;&#10;                    &lt;answertext&gt;Other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LABELFORMAT" val="1"/>
  <p:tag name="COLORTYPE" val="SCHEME"/>
  <p:tag name="DEFINEDCOLORS" val="3,6,10,45,32,50,13,4,9,55,1"/>
  <p:tag name="NUMBERFORMAT" val="3"/>
  <p:tag name="TEXTCOLOR" val="-32768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FB2A9409B0734776B9B20DF307F88985&lt;/guid&gt;&#10;        &lt;description /&gt;&#10;        &lt;date&gt;1/22/2018 3:23:0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A0327AC597444CB9926AA0BE6EDC177&lt;/guid&gt;&#10;            &lt;repollguid&gt;45E4ED8F0FED437BA6E58FBF6D5A597E&lt;/repollguid&gt;&#10;            &lt;sourceid&gt;BA778960DF4C4C438793A6172D1F5486&lt;/sourceid&gt;&#10;            &lt;questiontext&gt;Socrates said, &quot;The ____________ life is not worth living.&quot;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243514FA210401382FF17450E78F123&lt;/guid&gt;&#10;                    &lt;answertext&gt;lazy&lt;/answertext&gt;&#10;                    &lt;valuetype&gt;-1&lt;/valuetype&gt;&#10;                &lt;/answer&gt;&#10;                &lt;answer&gt;&#10;                    &lt;guid&gt;232E812AAEBA450B902C48C4B920618E&lt;/guid&gt;&#10;                    &lt;answertext&gt;introspective&lt;/answertext&gt;&#10;                    &lt;valuetype&gt;-1&lt;/valuetype&gt;&#10;                &lt;/answer&gt;&#10;                &lt;answer&gt;&#10;                    &lt;guid&gt;2538743CA7E24304BC6AE2B185B470B0&lt;/guid&gt;&#10;                    &lt;answertext&gt;unexamined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CJROTC Template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CJROTC Template">
  <a:themeElements>
    <a:clrScheme name="Custom 2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4CE2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CJROTC NEW-UPDATE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_x0020_Member xmlns="9c2bfba9-47f6-47e1-8856-589adc02ca19">Liz Pimpinella</Team_x0020_Member>
    <RD xmlns="9c2bfba9-47f6-47e1-8856-589adc02ca19">false</RD>
    <Status xmlns="9c2bfba9-47f6-47e1-8856-589adc02ca19">Template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A9B7334651024585F5470222F653BC" ma:contentTypeVersion="3" ma:contentTypeDescription="Create a new document." ma:contentTypeScope="" ma:versionID="211ed72d6f8688ce03155945470a18bb">
  <xsd:schema xmlns:xsd="http://www.w3.org/2001/XMLSchema" xmlns:p="http://schemas.microsoft.com/office/2006/metadata/properties" xmlns:ns2="9c2bfba9-47f6-47e1-8856-589adc02ca19" targetNamespace="http://schemas.microsoft.com/office/2006/metadata/properties" ma:root="true" ma:fieldsID="d57e24b0d86b6a7544594fd75093cbcd" ns2:_="">
    <xsd:import namespace="9c2bfba9-47f6-47e1-8856-589adc02ca19"/>
    <xsd:element name="properties">
      <xsd:complexType>
        <xsd:sequence>
          <xsd:element name="documentManagement">
            <xsd:complexType>
              <xsd:all>
                <xsd:element ref="ns2:Team_x0020_Member" minOccurs="0"/>
                <xsd:element ref="ns2:Status" minOccurs="0"/>
                <xsd:element ref="ns2:R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c2bfba9-47f6-47e1-8856-589adc02ca19" elementFormDefault="qualified">
    <xsd:import namespace="http://schemas.microsoft.com/office/2006/documentManagement/types"/>
    <xsd:element name="Team_x0020_Member" ma:index="8" nillable="true" ma:displayName="Team Member" ma:default="" ma:format="Dropdown" ma:internalName="Team_x0020_Member">
      <xsd:simpleType>
        <xsd:restriction base="dms:Choice">
          <xsd:enumeration value="All"/>
          <xsd:enumeration value="Carrie Wolak"/>
          <xsd:enumeration value="Col Richardson"/>
          <xsd:enumeration value="Liz Pimpinella"/>
          <xsd:enumeration value="Lynn Nesbit"/>
          <xsd:enumeration value="Mike Romero"/>
          <xsd:enumeration value="Scott Bakken"/>
          <xsd:enumeration value="Steve Huff"/>
          <xsd:enumeration value="Derrick Small"/>
          <xsd:enumeration value="Larry Resendez"/>
          <xsd:enumeration value="Steve Sessis"/>
          <xsd:enumeration value="Brian Josten"/>
          <xsd:enumeration value="Acension Fierro"/>
          <xsd:enumeration value="Bruce Barnes"/>
          <xsd:enumeration value="Ken Hicks"/>
        </xsd:restriction>
      </xsd:simpleType>
    </xsd:element>
    <xsd:element name="Status" ma:index="9" nillable="true" ma:displayName="Status" ma:default="" ma:format="Dropdown" ma:internalName="Status">
      <xsd:simpleType>
        <xsd:restriction base="dms:Choice">
          <xsd:enumeration value="Unvetted"/>
          <xsd:enumeration value="Template"/>
          <xsd:enumeration value="Rough Draft"/>
          <xsd:enumeration value="Final"/>
        </xsd:restriction>
      </xsd:simpleType>
    </xsd:element>
    <xsd:element name="RD" ma:index="10" nillable="true" ma:displayName="RD" ma:default="0" ma:internalName="R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55EEBA43-2E58-4CCE-9002-A05C4DF59D22}">
  <ds:schemaRefs>
    <ds:schemaRef ds:uri="http://schemas.microsoft.com/office/2006/metadata/properties"/>
    <ds:schemaRef ds:uri="http://schemas.microsoft.com/office/infopath/2007/PartnerControls"/>
    <ds:schemaRef ds:uri="9c2bfba9-47f6-47e1-8856-589adc02ca19"/>
  </ds:schemaRefs>
</ds:datastoreItem>
</file>

<file path=customXml/itemProps2.xml><?xml version="1.0" encoding="utf-8"?>
<ds:datastoreItem xmlns:ds="http://schemas.openxmlformats.org/officeDocument/2006/customXml" ds:itemID="{D5C20604-6E9D-48C8-B24B-2075DD8D48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6FE889-46A8-4826-A27A-206857CBC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2bfba9-47f6-47e1-8856-589adc02ca1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1D19DC94-1EFC-48AB-891D-511A725E567C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21317</TotalTime>
  <Words>761</Words>
  <Application>Microsoft Office PowerPoint</Application>
  <PresentationFormat>On-screen Show (4:3)</PresentationFormat>
  <Paragraphs>159</Paragraphs>
  <Slides>27</Slides>
  <Notes>10</Notes>
  <HiddenSlides>6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5</vt:i4>
      </vt:variant>
    </vt:vector>
  </HeadingPairs>
  <TitlesOfParts>
    <vt:vector size="43" baseType="lpstr">
      <vt:lpstr>Arial</vt:lpstr>
      <vt:lpstr>Calibri</vt:lpstr>
      <vt:lpstr>Corbel</vt:lpstr>
      <vt:lpstr>Times New Roman</vt:lpstr>
      <vt:lpstr>Verdana</vt:lpstr>
      <vt:lpstr>Wingdings</vt:lpstr>
      <vt:lpstr>Wingdings 2</vt:lpstr>
      <vt:lpstr>Wingdings 3</vt:lpstr>
      <vt:lpstr>1_MCJROTC Template</vt:lpstr>
      <vt:lpstr>2_MCJROTC Template</vt:lpstr>
      <vt:lpstr>MCJROTC NEW-UPDATE</vt:lpstr>
      <vt:lpstr>Using Introspection to Develop Leadership Traits</vt:lpstr>
      <vt:lpstr>PowerPoint Presentation</vt:lpstr>
      <vt:lpstr>Lesson Objectives</vt:lpstr>
      <vt:lpstr>Team Assignment</vt:lpstr>
      <vt:lpstr>Which type of introspection do you most identify with?</vt:lpstr>
      <vt:lpstr>Socrates said,  "The ____________ life is not worth living."</vt:lpstr>
      <vt:lpstr>Key Words</vt:lpstr>
      <vt:lpstr>Key Word Question Slide Index</vt:lpstr>
      <vt:lpstr>Introspection</vt:lpstr>
      <vt:lpstr>Cadet Eadon had several _________.  He could either cheat on the test, study to try and make a good grade, or blow it off.</vt:lpstr>
      <vt:lpstr>Being loyal and whole-hearted in support of other people, activities, or beliefs</vt:lpstr>
      <vt:lpstr>“Attitudes" are to "feelings" as...</vt:lpstr>
      <vt:lpstr>Opening Question</vt:lpstr>
      <vt:lpstr>Methods of Introspection</vt:lpstr>
      <vt:lpstr>Getting Started</vt:lpstr>
      <vt:lpstr>Questions for Introspection</vt:lpstr>
      <vt:lpstr>Positive Attitude</vt:lpstr>
      <vt:lpstr>Which of the following should you do when practicing introspection or self-assessment?</vt:lpstr>
      <vt:lpstr>Which of the following is the BEST type of question to ask yourself when practicing introspection?</vt:lpstr>
      <vt:lpstr>Closing Question</vt:lpstr>
      <vt:lpstr>Questions</vt:lpstr>
      <vt:lpstr>Copyright Information</vt:lpstr>
      <vt:lpstr>Participant Leaders</vt:lpstr>
      <vt:lpstr>Team Scores</vt:lpstr>
      <vt:lpstr>Team MVP</vt:lpstr>
      <vt:lpstr>Fastest Responders</vt:lpstr>
      <vt:lpstr>Whiteboard</vt:lpstr>
      <vt:lpstr>Participant Leaders</vt:lpstr>
      <vt:lpstr>Team Scores</vt:lpstr>
      <vt:lpstr>Team MVP</vt:lpstr>
      <vt:lpstr>Fastest</vt:lpstr>
      <vt:lpstr>Whiteboard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steve huff</dc:creator>
  <cp:lastModifiedBy>Andy Bennetts</cp:lastModifiedBy>
  <cp:revision>849</cp:revision>
  <dcterms:created xsi:type="dcterms:W3CDTF">2009-11-04T16:56:31Z</dcterms:created>
  <dcterms:modified xsi:type="dcterms:W3CDTF">2018-01-31T18:48:40Z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